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6" r:id="rId6"/>
    <p:sldId id="273" r:id="rId7"/>
    <p:sldId id="274" r:id="rId8"/>
    <p:sldId id="275" r:id="rId9"/>
    <p:sldId id="277" r:id="rId10"/>
    <p:sldId id="278" r:id="rId11"/>
    <p:sldId id="279" r:id="rId12"/>
    <p:sldId id="284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60" r:id="rId23"/>
    <p:sldId id="265" r:id="rId24"/>
    <p:sldId id="266" r:id="rId25"/>
    <p:sldId id="259" r:id="rId26"/>
    <p:sldId id="267" r:id="rId27"/>
    <p:sldId id="268" r:id="rId28"/>
    <p:sldId id="261" r:id="rId29"/>
    <p:sldId id="262" r:id="rId30"/>
    <p:sldId id="263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52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55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0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9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2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1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33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3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1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61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84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DF50-214C-48B9-92F6-709E3A012939}" type="datetimeFigureOut">
              <a:rPr lang="cs-CZ" smtClean="0"/>
              <a:t>24. 10. 2016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DEE7A-F0B6-4ED2-ADDC-950716229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5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305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Normativní požadavky kladené na veřejné osvětlení </a:t>
            </a:r>
            <a:br>
              <a:rPr lang="cs-CZ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234392"/>
            <a:ext cx="9144000" cy="36236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prof. Ing. Karel Sokanský, </a:t>
            </a:r>
            <a:r>
              <a:rPr lang="cs-CZ" dirty="0" smtClean="0">
                <a:solidFill>
                  <a:schemeClr val="bg1"/>
                </a:solidFill>
              </a:rPr>
              <a:t>CSc.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Bc. Petr Šebesta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VŠB – Technická univerzita Ostrava</a:t>
            </a:r>
          </a:p>
          <a:p>
            <a:r>
              <a:rPr lang="cs-CZ" dirty="0">
                <a:solidFill>
                  <a:schemeClr val="bg1"/>
                </a:solidFill>
              </a:rPr>
              <a:t>Fakulta elektrotechniky a informatiky</a:t>
            </a:r>
          </a:p>
          <a:p>
            <a:r>
              <a:rPr lang="cs-CZ" dirty="0">
                <a:solidFill>
                  <a:schemeClr val="bg1"/>
                </a:solidFill>
              </a:rPr>
              <a:t>Katedra elektroenergetiky</a:t>
            </a:r>
          </a:p>
          <a:p>
            <a:r>
              <a:rPr lang="cs-CZ" dirty="0">
                <a:solidFill>
                  <a:schemeClr val="bg1"/>
                </a:solidFill>
              </a:rPr>
              <a:t>2016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5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716" y="365125"/>
            <a:ext cx="5168568" cy="62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Požadavky kladené na osvětlení pozemních komunikací ČSN EN 13201-2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2239169"/>
            <a:ext cx="5505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ČSN 36 0455 - Doplňující informace k osvětlování pozemních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ČSN 36 0455 – Stanovení kapacity komunikace pro určení třídy osvětlení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2129631"/>
            <a:ext cx="62769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ČSN 36 0455 – Doporučené velikosti adaptačních pásem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3124994"/>
            <a:ext cx="54768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ČSN 36 0455 – Hlediska náhradní teploty chromatičnosti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 pozemní komunikace s vysokým výskytem chodců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– volíme nejvýše 3 000 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 komunikace v zastavěných oblastech (mimo obchodní zóny)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volíme nejvýše 4 000 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Pozemní komunikace mimo zastavěná území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	- volíme nejvýše 5 000 K</a:t>
            </a:r>
          </a:p>
        </p:txBody>
      </p:sp>
    </p:spTree>
    <p:extLst>
      <p:ext uri="{BB962C8B-B14F-4D97-AF65-F5344CB8AC3E}">
        <p14:creationId xmlns:p14="http://schemas.microsoft.com/office/powerpoint/2010/main" val="387005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Princip regulace LED svítidla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5105"/>
            <a:ext cx="4773167" cy="370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800" y="2155105"/>
            <a:ext cx="5440000" cy="371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5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ČSN EN 13201-5 </a:t>
            </a:r>
            <a:r>
              <a:rPr lang="cs-CZ" dirty="0" err="1">
                <a:solidFill>
                  <a:schemeClr val="bg1"/>
                </a:solidFill>
              </a:rPr>
              <a:t>Energy</a:t>
            </a:r>
            <a:r>
              <a:rPr lang="cs-CZ" dirty="0">
                <a:solidFill>
                  <a:schemeClr val="bg1"/>
                </a:solidFill>
              </a:rPr>
              <a:t> performance </a:t>
            </a:r>
            <a:r>
              <a:rPr lang="cs-CZ" dirty="0" err="1">
                <a:solidFill>
                  <a:schemeClr val="bg1"/>
                </a:solidFill>
              </a:rPr>
              <a:t>indicators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3" name="Zástupný symbol pro obsah 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5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Ukazatel výkonové hustoty (PDI) – </a:t>
            </a:r>
            <a:r>
              <a:rPr lang="cs-CZ" i="1" dirty="0">
                <a:solidFill>
                  <a:schemeClr val="bg1"/>
                </a:solidFill>
              </a:rPr>
              <a:t>D</a:t>
            </a:r>
            <a:r>
              <a:rPr lang="cs-CZ" baseline="-25000" dirty="0">
                <a:solidFill>
                  <a:schemeClr val="bg1"/>
                </a:solidFill>
              </a:rPr>
              <a:t>P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2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025" y="2132344"/>
            <a:ext cx="7219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7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Ukazatel roční spotřeby elektrické energie (AECI) </a:t>
            </a:r>
            <a:r>
              <a:rPr lang="cs-CZ" i="1" dirty="0">
                <a:solidFill>
                  <a:schemeClr val="bg1"/>
                </a:solidFill>
              </a:rPr>
              <a:t>D</a:t>
            </a:r>
            <a:r>
              <a:rPr lang="cs-CZ" baseline="-25000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162" y="2131791"/>
            <a:ext cx="80676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0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Na čem nejvíce závisí energetická náročnost veřejného osvětlení ? </a:t>
            </a:r>
          </a:p>
        </p:txBody>
      </p:sp>
    </p:spTree>
    <p:extLst>
      <p:ext uri="{BB962C8B-B14F-4D97-AF65-F5344CB8AC3E}">
        <p14:creationId xmlns:p14="http://schemas.microsoft.com/office/powerpoint/2010/main" val="341179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Typická velikost ukazatele PDI pro třídy osvětlení M(ME)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843881"/>
            <a:ext cx="8001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Typická velikost ukazatele AECI pro třídy osvětlení M(ME)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1843088"/>
            <a:ext cx="79533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7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627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Zhodnocení veřejného osvětlení na ulicích STUDENTSKÁ a TECHNOLOGICKÁ</a:t>
            </a:r>
          </a:p>
        </p:txBody>
      </p:sp>
    </p:spTree>
    <p:extLst>
      <p:ext uri="{BB962C8B-B14F-4D97-AF65-F5344CB8AC3E}">
        <p14:creationId xmlns:p14="http://schemas.microsoft.com/office/powerpoint/2010/main" val="203687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03" y="-12097"/>
            <a:ext cx="6960394" cy="6870097"/>
          </a:xfrm>
          <a:prstGeom prst="rect">
            <a:avLst/>
          </a:prstGeom>
        </p:spPr>
      </p:pic>
      <p:cxnSp>
        <p:nvCxnSpPr>
          <p:cNvPr id="7" name="Přímá spojnice 6"/>
          <p:cNvCxnSpPr/>
          <p:nvPr/>
        </p:nvCxnSpPr>
        <p:spPr>
          <a:xfrm flipV="1">
            <a:off x="5391150" y="4410075"/>
            <a:ext cx="747713" cy="14954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lný tvar 17"/>
          <p:cNvSpPr/>
          <p:nvPr/>
        </p:nvSpPr>
        <p:spPr>
          <a:xfrm>
            <a:off x="4884101" y="2111494"/>
            <a:ext cx="1378587" cy="2293819"/>
          </a:xfrm>
          <a:custGeom>
            <a:avLst/>
            <a:gdLst>
              <a:gd name="connsiteX0" fmla="*/ 1249999 w 1378587"/>
              <a:gd name="connsiteY0" fmla="*/ 2293819 h 2293819"/>
              <a:gd name="connsiteX1" fmla="*/ 1326199 w 1378587"/>
              <a:gd name="connsiteY1" fmla="*/ 2122369 h 2293819"/>
              <a:gd name="connsiteX2" fmla="*/ 1378587 w 1378587"/>
              <a:gd name="connsiteY2" fmla="*/ 1898531 h 2293819"/>
              <a:gd name="connsiteX3" fmla="*/ 1326199 w 1378587"/>
              <a:gd name="connsiteY3" fmla="*/ 1541344 h 2293819"/>
              <a:gd name="connsiteX4" fmla="*/ 1216662 w 1378587"/>
              <a:gd name="connsiteY4" fmla="*/ 1269881 h 2293819"/>
              <a:gd name="connsiteX5" fmla="*/ 969012 w 1378587"/>
              <a:gd name="connsiteY5" fmla="*/ 988894 h 2293819"/>
              <a:gd name="connsiteX6" fmla="*/ 87949 w 1378587"/>
              <a:gd name="connsiteY6" fmla="*/ 84019 h 2293819"/>
              <a:gd name="connsiteX7" fmla="*/ 78424 w 1378587"/>
              <a:gd name="connsiteY7" fmla="*/ 93544 h 22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8587" h="2293819">
                <a:moveTo>
                  <a:pt x="1249999" y="2293819"/>
                </a:moveTo>
                <a:cubicBezTo>
                  <a:pt x="1277383" y="2241034"/>
                  <a:pt x="1304768" y="2188250"/>
                  <a:pt x="1326199" y="2122369"/>
                </a:cubicBezTo>
                <a:cubicBezTo>
                  <a:pt x="1347630" y="2056488"/>
                  <a:pt x="1378587" y="1995368"/>
                  <a:pt x="1378587" y="1898531"/>
                </a:cubicBezTo>
                <a:cubicBezTo>
                  <a:pt x="1378587" y="1801694"/>
                  <a:pt x="1353187" y="1646119"/>
                  <a:pt x="1326199" y="1541344"/>
                </a:cubicBezTo>
                <a:cubicBezTo>
                  <a:pt x="1299212" y="1436569"/>
                  <a:pt x="1276193" y="1361956"/>
                  <a:pt x="1216662" y="1269881"/>
                </a:cubicBezTo>
                <a:cubicBezTo>
                  <a:pt x="1157131" y="1177806"/>
                  <a:pt x="1157131" y="1186538"/>
                  <a:pt x="969012" y="988894"/>
                </a:cubicBezTo>
                <a:cubicBezTo>
                  <a:pt x="780893" y="791250"/>
                  <a:pt x="236380" y="233244"/>
                  <a:pt x="87949" y="84019"/>
                </a:cubicBezTo>
                <a:cubicBezTo>
                  <a:pt x="-60482" y="-65206"/>
                  <a:pt x="8971" y="14169"/>
                  <a:pt x="78424" y="9354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6110288" y="2414588"/>
            <a:ext cx="1485900" cy="981075"/>
          </a:xfrm>
          <a:custGeom>
            <a:avLst/>
            <a:gdLst>
              <a:gd name="connsiteX0" fmla="*/ 0 w 1485900"/>
              <a:gd name="connsiteY0" fmla="*/ 981075 h 981075"/>
              <a:gd name="connsiteX1" fmla="*/ 1485900 w 1485900"/>
              <a:gd name="connsiteY1" fmla="*/ 0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 h="981075">
                <a:moveTo>
                  <a:pt x="0" y="981075"/>
                </a:moveTo>
                <a:lnTo>
                  <a:pt x="1485900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/>
          <p:cNvCxnSpPr/>
          <p:nvPr/>
        </p:nvCxnSpPr>
        <p:spPr>
          <a:xfrm>
            <a:off x="4510088" y="300038"/>
            <a:ext cx="228600" cy="7858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4209887" y="885825"/>
            <a:ext cx="676438" cy="1228725"/>
          </a:xfrm>
          <a:custGeom>
            <a:avLst/>
            <a:gdLst>
              <a:gd name="connsiteX0" fmla="*/ 676438 w 676438"/>
              <a:gd name="connsiteY0" fmla="*/ 1228725 h 1228725"/>
              <a:gd name="connsiteX1" fmla="*/ 590713 w 676438"/>
              <a:gd name="connsiteY1" fmla="*/ 1181100 h 1228725"/>
              <a:gd name="connsiteX2" fmla="*/ 466888 w 676438"/>
              <a:gd name="connsiteY2" fmla="*/ 1147763 h 1228725"/>
              <a:gd name="connsiteX3" fmla="*/ 214476 w 676438"/>
              <a:gd name="connsiteY3" fmla="*/ 1147763 h 1228725"/>
              <a:gd name="connsiteX4" fmla="*/ 57313 w 676438"/>
              <a:gd name="connsiteY4" fmla="*/ 1085850 h 1228725"/>
              <a:gd name="connsiteX5" fmla="*/ 163 w 676438"/>
              <a:gd name="connsiteY5" fmla="*/ 962025 h 1228725"/>
              <a:gd name="connsiteX6" fmla="*/ 71601 w 676438"/>
              <a:gd name="connsiteY6" fmla="*/ 842963 h 1228725"/>
              <a:gd name="connsiteX7" fmla="*/ 333538 w 676438"/>
              <a:gd name="connsiteY7" fmla="*/ 571500 h 1228725"/>
              <a:gd name="connsiteX8" fmla="*/ 514513 w 676438"/>
              <a:gd name="connsiteY8" fmla="*/ 366713 h 1228725"/>
              <a:gd name="connsiteX9" fmla="*/ 524038 w 676438"/>
              <a:gd name="connsiteY9" fmla="*/ 180975 h 1228725"/>
              <a:gd name="connsiteX10" fmla="*/ 471651 w 676438"/>
              <a:gd name="connsiteY10" fmla="*/ 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6438" h="1228725">
                <a:moveTo>
                  <a:pt x="676438" y="1228725"/>
                </a:moveTo>
                <a:cubicBezTo>
                  <a:pt x="651038" y="1211659"/>
                  <a:pt x="625638" y="1194594"/>
                  <a:pt x="590713" y="1181100"/>
                </a:cubicBezTo>
                <a:cubicBezTo>
                  <a:pt x="555788" y="1167606"/>
                  <a:pt x="529594" y="1153319"/>
                  <a:pt x="466888" y="1147763"/>
                </a:cubicBezTo>
                <a:cubicBezTo>
                  <a:pt x="404182" y="1142207"/>
                  <a:pt x="282738" y="1158082"/>
                  <a:pt x="214476" y="1147763"/>
                </a:cubicBezTo>
                <a:cubicBezTo>
                  <a:pt x="146214" y="1137444"/>
                  <a:pt x="93032" y="1116806"/>
                  <a:pt x="57313" y="1085850"/>
                </a:cubicBezTo>
                <a:cubicBezTo>
                  <a:pt x="21594" y="1054894"/>
                  <a:pt x="-2218" y="1002506"/>
                  <a:pt x="163" y="962025"/>
                </a:cubicBezTo>
                <a:cubicBezTo>
                  <a:pt x="2544" y="921544"/>
                  <a:pt x="16039" y="908050"/>
                  <a:pt x="71601" y="842963"/>
                </a:cubicBezTo>
                <a:cubicBezTo>
                  <a:pt x="127163" y="777876"/>
                  <a:pt x="259719" y="650875"/>
                  <a:pt x="333538" y="571500"/>
                </a:cubicBezTo>
                <a:cubicBezTo>
                  <a:pt x="407357" y="492125"/>
                  <a:pt x="482763" y="431800"/>
                  <a:pt x="514513" y="366713"/>
                </a:cubicBezTo>
                <a:cubicBezTo>
                  <a:pt x="546263" y="301626"/>
                  <a:pt x="531182" y="242094"/>
                  <a:pt x="524038" y="180975"/>
                </a:cubicBezTo>
                <a:cubicBezTo>
                  <a:pt x="516894" y="119856"/>
                  <a:pt x="494272" y="59928"/>
                  <a:pt x="471651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405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Svítidla na ulicích Studentská a Technologická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2095500"/>
            <a:ext cx="4752975" cy="42767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7" y="2104072"/>
            <a:ext cx="4992624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Zhodnocení kvantitativních a kvalitativních parametrů světelných zdrojů a svítidel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758"/>
              </p:ext>
            </p:extLst>
          </p:nvPr>
        </p:nvGraphicFramePr>
        <p:xfrm>
          <a:off x="838200" y="1665698"/>
          <a:ext cx="10565091" cy="512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6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4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4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45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645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133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Kvantitativní a Kvalitativní parametry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Světelný zdroj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Svítidlo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0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accent6"/>
                          </a:solidFill>
                          <a:effectLst/>
                        </a:rPr>
                        <a:t>LED</a:t>
                      </a:r>
                      <a:endParaRPr lang="cs-CZ" sz="220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rgbClr val="FF0000"/>
                          </a:solidFill>
                          <a:effectLst/>
                        </a:rPr>
                        <a:t>NAV</a:t>
                      </a:r>
                      <a:endParaRPr lang="cs-CZ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LED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NAV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Světelný tok (</a:t>
                      </a:r>
                      <a:r>
                        <a:rPr lang="cs-CZ" sz="2200" dirty="0" err="1">
                          <a:effectLst/>
                        </a:rPr>
                        <a:t>lm</a:t>
                      </a:r>
                      <a:r>
                        <a:rPr lang="cs-CZ" sz="2200" dirty="0">
                          <a:effectLst/>
                        </a:rPr>
                        <a:t>)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7 000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6 600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6027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5412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Příkon (W)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48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cs-CZ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49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83,4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Měrný výkon (lm.W</a:t>
                      </a:r>
                      <a:r>
                        <a:rPr lang="cs-CZ" sz="2200" baseline="30000">
                          <a:effectLst/>
                        </a:rPr>
                        <a:t>-1</a:t>
                      </a:r>
                      <a:r>
                        <a:rPr lang="cs-CZ" sz="2200">
                          <a:effectLst/>
                        </a:rPr>
                        <a:t>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146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123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Účinnost optiky (%)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-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86,1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Ra (-)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70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Souhlasí se světelným zdrojem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Tc (K)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accent6"/>
                          </a:solidFill>
                          <a:effectLst/>
                        </a:rPr>
                        <a:t>4 000</a:t>
                      </a:r>
                      <a:endParaRPr lang="cs-CZ" sz="220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2 000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Souhlasí se světelným zdrojem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T(h)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100 000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20 000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Souhlasí se světelným zdrojem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IP (optiky+sv.)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-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-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66/66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66/44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IK ()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-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-</a:t>
                      </a:r>
                      <a:endParaRPr lang="cs-CZ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09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08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113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Třída ochrany ()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-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-</a:t>
                      </a:r>
                      <a:endParaRPr lang="cs-CZ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cs-CZ" sz="2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950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Výhody LED oproti NAV: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LED disponuje vyšší měrný výkonem než 70 W výbojka                      (146 lm.W</a:t>
            </a:r>
            <a:r>
              <a:rPr lang="cs-CZ" baseline="30000" dirty="0">
                <a:solidFill>
                  <a:schemeClr val="bg1"/>
                </a:solidFill>
              </a:rPr>
              <a:t>-1 </a:t>
            </a:r>
            <a:r>
              <a:rPr lang="cs-CZ" dirty="0">
                <a:solidFill>
                  <a:schemeClr val="bg1"/>
                </a:solidFill>
              </a:rPr>
              <a:t>vs. 93 lm.W</a:t>
            </a:r>
            <a:r>
              <a:rPr lang="cs-CZ" baseline="30000" dirty="0">
                <a:solidFill>
                  <a:schemeClr val="bg1"/>
                </a:solidFill>
              </a:rPr>
              <a:t>-1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LED má vyšší index podání barev (70 vs. 25)</a:t>
            </a:r>
          </a:p>
          <a:p>
            <a:r>
              <a:rPr lang="cs-CZ" dirty="0">
                <a:solidFill>
                  <a:schemeClr val="bg1"/>
                </a:solidFill>
              </a:rPr>
              <a:t>LED modul má mnohem vyšší životnost než NAV (5x VYŠŠÍ)</a:t>
            </a:r>
          </a:p>
          <a:p>
            <a:r>
              <a:rPr lang="cs-CZ" dirty="0">
                <a:solidFill>
                  <a:schemeClr val="bg1"/>
                </a:solidFill>
              </a:rPr>
              <a:t>LED modul má nižší strmost poklesu světleného toku než u NAV</a:t>
            </a:r>
          </a:p>
          <a:p>
            <a:r>
              <a:rPr lang="cs-CZ" dirty="0">
                <a:solidFill>
                  <a:schemeClr val="bg1"/>
                </a:solidFill>
              </a:rPr>
              <a:t>LED lze stmívat v rozsahu 0-100 % příkonu kdežto u NAV pouze na     70 % příkonu</a:t>
            </a:r>
          </a:p>
        </p:txBody>
      </p:sp>
    </p:spTree>
    <p:extLst>
      <p:ext uri="{BB962C8B-B14F-4D97-AF65-F5344CB8AC3E}">
        <p14:creationId xmlns:p14="http://schemas.microsoft.com/office/powerpoint/2010/main" val="304175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Výhody LED svítidla oproti svítidlu s NAV: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Svítidlo s LED má mnohem vyšší měrný výkon než svítidlo s NAV</a:t>
            </a:r>
          </a:p>
          <a:p>
            <a:r>
              <a:rPr lang="cs-CZ" dirty="0">
                <a:solidFill>
                  <a:schemeClr val="bg1"/>
                </a:solidFill>
              </a:rPr>
              <a:t>Svítidlo s LED má mírně vyšší účinnost optické části </a:t>
            </a:r>
          </a:p>
          <a:p>
            <a:r>
              <a:rPr lang="cs-CZ" dirty="0">
                <a:solidFill>
                  <a:schemeClr val="bg1"/>
                </a:solidFill>
              </a:rPr>
              <a:t>Svítidlo s LED má vyšší stupeň krytí </a:t>
            </a:r>
          </a:p>
          <a:p>
            <a:r>
              <a:rPr lang="cs-CZ" dirty="0">
                <a:solidFill>
                  <a:schemeClr val="bg1"/>
                </a:solidFill>
              </a:rPr>
              <a:t>Svítidlo s LED má vyšší odolnost proti mechanickému poškození a také má vyšší stupeň třídy ochrany</a:t>
            </a:r>
          </a:p>
          <a:p>
            <a:r>
              <a:rPr lang="cs-CZ" dirty="0">
                <a:solidFill>
                  <a:schemeClr val="bg1"/>
                </a:solidFill>
              </a:rPr>
              <a:t>Předřadník LED svítidla má mnohem nižší činné ztráty než předřadník svítidla s NAV (1 W vs. 12,4 W)</a:t>
            </a:r>
          </a:p>
        </p:txBody>
      </p:sp>
    </p:spTree>
    <p:extLst>
      <p:ext uri="{BB962C8B-B14F-4D97-AF65-F5344CB8AC3E}">
        <p14:creationId xmlns:p14="http://schemas.microsoft.com/office/powerpoint/2010/main" val="671662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Zhodnocení světelně-technických parametrů dle ČSN EN 13201-2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0380"/>
              </p:ext>
            </p:extLst>
          </p:nvPr>
        </p:nvGraphicFramePr>
        <p:xfrm>
          <a:off x="308635" y="1863682"/>
          <a:ext cx="11574730" cy="4516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6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1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75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6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82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600" dirty="0">
                          <a:effectLst/>
                        </a:rPr>
                        <a:t>Technologie</a:t>
                      </a:r>
                      <a:endParaRPr lang="cs-CZ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Srovnání naměřených a vypočtených hodnot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Požadavek normy EN 13201-2 pro námi uvažované komunikace (ME5)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6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Průměrný jas (cd/m</a:t>
                      </a:r>
                      <a:r>
                        <a:rPr lang="cs-CZ" sz="1800" baseline="30000" dirty="0">
                          <a:effectLst/>
                        </a:rPr>
                        <a:t>2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Celková rovnoměrnost jasu (-)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Podélná rovnoměrnost jasu (-)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Prahový přírůstek (%)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Činitel osvětlení okolí (-)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Požadovaná (udržovaná) hodnota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≥0,5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≥0,35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≥0,4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≤15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≥0,5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6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LED (Studentská)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Vypočtená (udržovaná) hodnota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0,7/0,83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8,92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9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/>
                          </a:solidFill>
                          <a:effectLst/>
                        </a:rPr>
                        <a:t>Naměřená (udržovaná) hodnota </a:t>
                      </a:r>
                      <a:endParaRPr lang="cs-CZ" sz="16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6"/>
                          </a:solidFill>
                          <a:effectLst/>
                        </a:rPr>
                        <a:t>0,726</a:t>
                      </a:r>
                      <a:endParaRPr lang="cs-CZ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6"/>
                          </a:solidFill>
                          <a:effectLst/>
                        </a:rPr>
                        <a:t>0,446</a:t>
                      </a:r>
                      <a:endParaRPr lang="cs-CZ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2"/>
                          </a:solidFill>
                          <a:effectLst/>
                        </a:rPr>
                        <a:t>0,32</a:t>
                      </a:r>
                      <a:r>
                        <a:rPr lang="cs-CZ" sz="1800" b="1" dirty="0">
                          <a:solidFill>
                            <a:schemeClr val="accent6"/>
                          </a:solidFill>
                          <a:effectLst/>
                        </a:rPr>
                        <a:t>/0,4</a:t>
                      </a:r>
                      <a:endParaRPr lang="cs-CZ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986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NAV (Technologická)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Vypočtená (udržovaná) hodnota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0,74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0,78/0,86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accent6"/>
                          </a:solidFill>
                          <a:effectLst/>
                        </a:rPr>
                        <a:t>Naměřená (udržovaná) hodnota</a:t>
                      </a:r>
                      <a:endParaRPr lang="cs-CZ" sz="16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cs-CZ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6"/>
                          </a:solidFill>
                          <a:effectLst/>
                        </a:rPr>
                        <a:t>0,56</a:t>
                      </a:r>
                      <a:endParaRPr lang="cs-CZ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6"/>
                          </a:solidFill>
                          <a:effectLst/>
                        </a:rPr>
                        <a:t>0,56/0,53</a:t>
                      </a:r>
                      <a:endParaRPr lang="cs-CZ" sz="18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8" marR="10929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537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Zhodnocení energetické náročnosti dle        EN 13201-5 (</a:t>
            </a:r>
            <a:r>
              <a:rPr lang="cs-CZ" dirty="0" err="1">
                <a:solidFill>
                  <a:schemeClr val="bg1"/>
                </a:solidFill>
              </a:rPr>
              <a:t>Energy</a:t>
            </a:r>
            <a:r>
              <a:rPr lang="cs-CZ" dirty="0">
                <a:solidFill>
                  <a:schemeClr val="bg1"/>
                </a:solidFill>
              </a:rPr>
              <a:t> performance </a:t>
            </a:r>
            <a:r>
              <a:rPr lang="cs-CZ" dirty="0" err="1">
                <a:solidFill>
                  <a:schemeClr val="bg1"/>
                </a:solidFill>
              </a:rPr>
              <a:t>indicators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98377"/>
              </p:ext>
            </p:extLst>
          </p:nvPr>
        </p:nvGraphicFramePr>
        <p:xfrm>
          <a:off x="285022" y="1690688"/>
          <a:ext cx="11621956" cy="5025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1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7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7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8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785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58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Technologie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Kritéria normy EN 13201-5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Srovnání ukazatelů PDI a AECI na základě EN 13201-5 pro námi uvažované komunikace (ME5)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18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S regulací 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Bez regulace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ÚSPORA (%)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Hodnota z normy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98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LED </a:t>
                      </a:r>
                      <a:r>
                        <a:rPr lang="cs-CZ" sz="1400">
                          <a:effectLst/>
                        </a:rPr>
                        <a:t>(Studentská)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PDI (mW.lx</a:t>
                      </a:r>
                      <a:r>
                        <a:rPr lang="cs-CZ" sz="1800" baseline="30000">
                          <a:effectLst/>
                        </a:rPr>
                        <a:t>-1</a:t>
                      </a:r>
                      <a:r>
                        <a:rPr lang="cs-CZ" sz="1800">
                          <a:effectLst/>
                        </a:rPr>
                        <a:t>.m</a:t>
                      </a:r>
                      <a:r>
                        <a:rPr lang="cs-CZ" sz="1800" baseline="30000">
                          <a:effectLst/>
                        </a:rPr>
                        <a:t>-2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vyp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20,57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-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cs-CZ" sz="1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9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nam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chemeClr val="accent6"/>
                          </a:solidFill>
                          <a:effectLst/>
                        </a:rPr>
                        <a:t>17</a:t>
                      </a:r>
                      <a:endParaRPr lang="cs-CZ" sz="19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AECI (kWh.m</a:t>
                      </a:r>
                      <a:r>
                        <a:rPr lang="cs-CZ" sz="1800" baseline="30000">
                          <a:effectLst/>
                        </a:rPr>
                        <a:t>-2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chemeClr val="accent6"/>
                          </a:solidFill>
                          <a:effectLst/>
                        </a:rPr>
                        <a:t>0,53</a:t>
                      </a:r>
                      <a:endParaRPr lang="cs-CZ" sz="19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>
                          <a:effectLst/>
                        </a:rPr>
                        <a:t>0,72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chemeClr val="accent6"/>
                          </a:solidFill>
                          <a:effectLst/>
                        </a:rPr>
                        <a:t>26</a:t>
                      </a:r>
                      <a:endParaRPr lang="cs-CZ" sz="19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rgbClr val="FF0000"/>
                          </a:solidFill>
                          <a:effectLst/>
                        </a:rPr>
                        <a:t>0,8</a:t>
                      </a:r>
                      <a:endParaRPr lang="cs-CZ" sz="1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48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NAV </a:t>
                      </a:r>
                      <a:r>
                        <a:rPr lang="cs-CZ" sz="1400" dirty="0">
                          <a:effectLst/>
                        </a:rPr>
                        <a:t>(Technologická)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PDI (mW.lx</a:t>
                      </a:r>
                      <a:r>
                        <a:rPr lang="cs-CZ" sz="1800" baseline="30000">
                          <a:effectLst/>
                        </a:rPr>
                        <a:t>-1</a:t>
                      </a:r>
                      <a:r>
                        <a:rPr lang="cs-CZ" sz="1800">
                          <a:effectLst/>
                        </a:rPr>
                        <a:t>.m</a:t>
                      </a:r>
                      <a:r>
                        <a:rPr lang="cs-CZ" sz="1800" baseline="30000">
                          <a:effectLst/>
                        </a:rPr>
                        <a:t>-2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vyp</a:t>
                      </a:r>
                      <a:r>
                        <a:rPr lang="cs-CZ" sz="1800" dirty="0">
                          <a:effectLst/>
                        </a:rPr>
                        <a:t>.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>
                          <a:effectLst/>
                        </a:rPr>
                        <a:t>63,98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>
                          <a:effectLst/>
                        </a:rPr>
                        <a:t>45,7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-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rgbClr val="FF0000"/>
                          </a:solidFill>
                          <a:effectLst/>
                        </a:rPr>
                        <a:t>38-45</a:t>
                      </a:r>
                      <a:endParaRPr lang="cs-CZ" sz="1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4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nam.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rgbClr val="FF0000"/>
                          </a:solidFill>
                          <a:effectLst/>
                        </a:rPr>
                        <a:t>46,34</a:t>
                      </a:r>
                      <a:endParaRPr lang="cs-CZ" sz="1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chemeClr val="accent6"/>
                          </a:solidFill>
                          <a:effectLst/>
                        </a:rPr>
                        <a:t>33,1</a:t>
                      </a:r>
                      <a:endParaRPr lang="cs-CZ" sz="19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4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AECI (kWh.m</a:t>
                      </a:r>
                      <a:r>
                        <a:rPr lang="cs-CZ" sz="1800" baseline="30000">
                          <a:effectLst/>
                        </a:rPr>
                        <a:t>-2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chemeClr val="accent6"/>
                          </a:solidFill>
                          <a:effectLst/>
                        </a:rPr>
                        <a:t>1,63</a:t>
                      </a:r>
                      <a:endParaRPr lang="cs-CZ" sz="19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1,94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chemeClr val="accent6"/>
                          </a:solidFill>
                          <a:effectLst/>
                        </a:rPr>
                        <a:t>16,2</a:t>
                      </a:r>
                      <a:endParaRPr lang="cs-CZ" sz="19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b="1" dirty="0">
                          <a:solidFill>
                            <a:srgbClr val="FF0000"/>
                          </a:solidFill>
                          <a:effectLst/>
                        </a:rPr>
                        <a:t>1,1-1,6</a:t>
                      </a:r>
                      <a:endParaRPr lang="cs-CZ" sz="1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5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LED/NAV(</a:t>
                      </a:r>
                      <a:r>
                        <a:rPr lang="cs-CZ" sz="1800" b="1" dirty="0" err="1">
                          <a:effectLst/>
                        </a:rPr>
                        <a:t>nereg</a:t>
                      </a:r>
                      <a:r>
                        <a:rPr lang="cs-CZ" sz="1800" b="1" dirty="0">
                          <a:effectLst/>
                        </a:rPr>
                        <a:t>.)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AECI (kWh.m</a:t>
                      </a:r>
                      <a:r>
                        <a:rPr lang="cs-CZ" sz="2000" b="1" baseline="30000" dirty="0">
                          <a:effectLst/>
                        </a:rPr>
                        <a:t>-2</a:t>
                      </a:r>
                      <a:r>
                        <a:rPr lang="cs-CZ" sz="2000" b="1" dirty="0">
                          <a:effectLst/>
                        </a:rPr>
                        <a:t>)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/>
                          </a:solidFill>
                          <a:effectLst/>
                        </a:rPr>
                        <a:t>0,53</a:t>
                      </a:r>
                      <a:endParaRPr lang="cs-CZ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accent6"/>
                          </a:solidFill>
                          <a:effectLst/>
                        </a:rPr>
                        <a:t>72,7</a:t>
                      </a:r>
                      <a:endParaRPr lang="cs-CZ" sz="2000" b="1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900" dirty="0">
                          <a:effectLst/>
                        </a:rPr>
                        <a:t>-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795" marR="14279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57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Parametry, které nejvíce ovlivňují energetickou náročnost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Požadavky kladené pro danou třídu osvětlení dle ČSN EN 13201-2</a:t>
            </a:r>
          </a:p>
          <a:p>
            <a:r>
              <a:rPr lang="cs-CZ" dirty="0">
                <a:solidFill>
                  <a:schemeClr val="bg1"/>
                </a:solidFill>
              </a:rPr>
              <a:t>Měrný výkon světelných zdrojů</a:t>
            </a:r>
          </a:p>
          <a:p>
            <a:r>
              <a:rPr lang="cs-CZ" dirty="0">
                <a:solidFill>
                  <a:schemeClr val="bg1"/>
                </a:solidFill>
              </a:rPr>
              <a:t>Činné ztráty předřadného přístroje</a:t>
            </a:r>
          </a:p>
          <a:p>
            <a:r>
              <a:rPr lang="cs-CZ" dirty="0">
                <a:solidFill>
                  <a:schemeClr val="bg1"/>
                </a:solidFill>
              </a:rPr>
              <a:t>Účinnost optické části svítidla</a:t>
            </a:r>
          </a:p>
          <a:p>
            <a:r>
              <a:rPr lang="cs-CZ" dirty="0">
                <a:solidFill>
                  <a:schemeClr val="bg1"/>
                </a:solidFill>
              </a:rPr>
              <a:t>Provoz a řízení</a:t>
            </a:r>
          </a:p>
        </p:txBody>
      </p:sp>
    </p:spTree>
    <p:extLst>
      <p:ext uri="{BB962C8B-B14F-4D97-AF65-F5344CB8AC3E}">
        <p14:creationId xmlns:p14="http://schemas.microsoft.com/office/powerpoint/2010/main" val="4022254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5272" y="5267064"/>
            <a:ext cx="10515600" cy="1325563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Děkuji za vaši pozornost</a:t>
            </a:r>
          </a:p>
        </p:txBody>
      </p:sp>
    </p:spTree>
    <p:extLst>
      <p:ext uri="{BB962C8B-B14F-4D97-AF65-F5344CB8AC3E}">
        <p14:creationId xmlns:p14="http://schemas.microsoft.com/office/powerpoint/2010/main" val="178314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Srovnání nového a starého způsobu zatřiďování pozemních komunikací dle ČSN CEN/TR 13201-1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85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Starý způsob zatřiďování pozemních komunikací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7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00" y="608405"/>
            <a:ext cx="4765999" cy="54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75" y="2101056"/>
            <a:ext cx="84010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2290762"/>
            <a:ext cx="71437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1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Nový způsob zatřiďování pozemních komunikací pro třídu osvětlení M(ME)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807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636</TotalTime>
  <Words>675</Words>
  <Application>Microsoft Office PowerPoint</Application>
  <PresentationFormat>Vlastní</PresentationFormat>
  <Paragraphs>192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Office</vt:lpstr>
      <vt:lpstr>Normativní požadavky kladené na veřejné osvětlení  </vt:lpstr>
      <vt:lpstr>Na čem nejvíce závisí energetická náročnost veřejného osvětlení ? </vt:lpstr>
      <vt:lpstr>Parametry, které nejvíce ovlivňují energetickou náročnost</vt:lpstr>
      <vt:lpstr>Srovnání nového a starého způsobu zatřiďování pozemních komunikací dle ČSN CEN/TR 13201-1</vt:lpstr>
      <vt:lpstr>Starý způsob zatřiďování pozemních komunikací</vt:lpstr>
      <vt:lpstr>Prezentace aplikace PowerPoint</vt:lpstr>
      <vt:lpstr>Prezentace aplikace PowerPoint</vt:lpstr>
      <vt:lpstr>Prezentace aplikace PowerPoint</vt:lpstr>
      <vt:lpstr>Nový způsob zatřiďování pozemních komunikací pro třídu osvětlení M(ME)</vt:lpstr>
      <vt:lpstr>Prezentace aplikace PowerPoint</vt:lpstr>
      <vt:lpstr>Požadavky kladené na osvětlení pozemních komunikací ČSN EN 13201-2</vt:lpstr>
      <vt:lpstr>ČSN 36 0455 - Doplňující informace k osvětlování pozemních komunikací</vt:lpstr>
      <vt:lpstr>ČSN 36 0455 – Stanovení kapacity komunikace pro určení třídy osvětlení</vt:lpstr>
      <vt:lpstr>ČSN 36 0455 – Doporučené velikosti adaptačních pásem</vt:lpstr>
      <vt:lpstr>ČSN 36 0455 – Hlediska náhradní teploty chromatičnosti</vt:lpstr>
      <vt:lpstr>Princip regulace LED svítidla</vt:lpstr>
      <vt:lpstr>ČSN EN 13201-5 Energy performance indicators</vt:lpstr>
      <vt:lpstr>Ukazatel výkonové hustoty (PDI) – DP</vt:lpstr>
      <vt:lpstr>Ukazatel roční spotřeby elektrické energie (AECI) DE</vt:lpstr>
      <vt:lpstr>Typická velikost ukazatele PDI pro třídy osvětlení M(ME)</vt:lpstr>
      <vt:lpstr>Typická velikost ukazatele AECI pro třídy osvětlení M(ME)</vt:lpstr>
      <vt:lpstr>Zhodnocení veřejného osvětlení na ulicích STUDENTSKÁ a TECHNOLOGICKÁ</vt:lpstr>
      <vt:lpstr>Prezentace aplikace PowerPoint</vt:lpstr>
      <vt:lpstr>Svítidla na ulicích Studentská a Technologická</vt:lpstr>
      <vt:lpstr>Zhodnocení kvantitativních a kvalitativních parametrů světelných zdrojů a svítidel</vt:lpstr>
      <vt:lpstr>Výhody LED oproti NAV:</vt:lpstr>
      <vt:lpstr>Výhody LED svítidla oproti svítidlu s NAV:</vt:lpstr>
      <vt:lpstr>Zhodnocení světelně-technických parametrů dle ČSN EN 13201-2</vt:lpstr>
      <vt:lpstr>Zhodnocení energetické náročnosti dle        EN 13201-5 (Energy performance indicators)</vt:lpstr>
      <vt:lpstr>Děkuji za vaši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Sebesta Petr</dc:creator>
  <cp:lastModifiedBy>Sok20</cp:lastModifiedBy>
  <cp:revision>62</cp:revision>
  <cp:lastPrinted>2016-10-24T11:51:24Z</cp:lastPrinted>
  <dcterms:created xsi:type="dcterms:W3CDTF">2016-05-12T21:12:19Z</dcterms:created>
  <dcterms:modified xsi:type="dcterms:W3CDTF">2016-10-24T11:53:53Z</dcterms:modified>
</cp:coreProperties>
</file>