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7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737373"/>
    <a:srgbClr val="7D7D7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F1EFD-088D-4EA7-B12F-64D414170B5F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1EE7-4162-4A8C-9915-C8F342E792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662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26D68-E7C6-48D7-ABA0-8FDD0736D1F7}" type="datetimeFigureOut">
              <a:rPr lang="cs-CZ" smtClean="0"/>
              <a:t>25.10.2016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72EAC-F0DE-4084-8F46-542F50258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391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2EAC-F0DE-4084-8F46-542F50258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24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6678" y="6448251"/>
            <a:ext cx="1161826" cy="365125"/>
          </a:xfrm>
        </p:spPr>
        <p:txBody>
          <a:bodyPr/>
          <a:lstStyle>
            <a:lvl1pPr algn="r">
              <a:defRPr/>
            </a:lvl1pPr>
          </a:lstStyle>
          <a:p>
            <a:fld id="{5FD2D061-7FB4-47B2-9BC4-FD1CF7994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17B5-0C5C-43DF-AC86-058215FA83E7}" type="datetime1">
              <a:rPr lang="cs-CZ" smtClean="0"/>
              <a:t>25.10.2016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2DA7-972C-4588-871A-A4768A73256B}" type="datetime1">
              <a:rPr lang="cs-CZ" smtClean="0"/>
              <a:t>25.10.2016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6678" y="6453336"/>
            <a:ext cx="1161826" cy="365125"/>
          </a:xfrm>
        </p:spPr>
        <p:txBody>
          <a:bodyPr/>
          <a:lstStyle>
            <a:lvl1pPr algn="r">
              <a:defRPr/>
            </a:lvl1pPr>
          </a:lstStyle>
          <a:p>
            <a:fld id="{5FD2D061-7FB4-47B2-9BC4-FD1CF79946B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9246-23AB-46BC-9B08-FAF49A92AAF0}" type="datetime1">
              <a:rPr lang="cs-CZ" smtClean="0"/>
              <a:t>25.10.2016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3F38-2DFD-46B6-A86E-EB6CEFDC145D}" type="datetime1">
              <a:rPr lang="cs-CZ" smtClean="0"/>
              <a:t>25.10.2016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6BA-6531-4B73-B458-BA95E5F853C5}" type="datetime1">
              <a:rPr lang="cs-CZ" smtClean="0"/>
              <a:t>25.10.2016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5EA-4E0D-4763-8B5C-3422A6B271DF}" type="datetime1">
              <a:rPr lang="cs-CZ" smtClean="0"/>
              <a:t>25.10.2016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60A-9BFD-478B-905B-EC28D9783374}" type="datetime1">
              <a:rPr lang="cs-CZ" smtClean="0"/>
              <a:t>25.10.2016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294-1CCC-4E86-B7AB-01ADC40E8012}" type="datetime1">
              <a:rPr lang="cs-CZ" smtClean="0"/>
              <a:t>25.10.2016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6678" y="6520259"/>
            <a:ext cx="1161826" cy="365125"/>
          </a:xfrm>
        </p:spPr>
        <p:txBody>
          <a:bodyPr/>
          <a:lstStyle>
            <a:lvl1pPr algn="r">
              <a:defRPr/>
            </a:lvl1pPr>
          </a:lstStyle>
          <a:p>
            <a:fld id="{5FD2D061-7FB4-47B2-9BC4-FD1CF79946B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ACBF56-549E-4082-BCB6-020A208AB9B8}" type="datetime1">
              <a:rPr lang="cs-CZ" smtClean="0"/>
              <a:t>25.10.2016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D2D061-7FB4-47B2-9BC4-FD1CF79946B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t" anchorCtr="0"/>
          <a:lstStyle/>
          <a:p>
            <a:r>
              <a:rPr lang="cs-CZ" b="1" dirty="0" smtClean="0"/>
              <a:t>Odpojování od soustavy zásobování tepelnou energií</a:t>
            </a:r>
            <a:endParaRPr lang="cs-CZ" b="1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77188"/>
            <a:ext cx="86409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použití metodické pomůcky Krajského úřadu Moravskoslezského kraje.</a:t>
            </a:r>
            <a:endParaRPr lang="cs-CZ" sz="15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Světlana Kravčenková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83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3"/>
    </mc:Choice>
    <mc:Fallback xmlns="">
      <p:transition spd="slow" advTm="574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Externí hardisk_18_7_2014\00_mamka\2016\Přednáška EKIS\PEN Z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11127"/>
            <a:ext cx="3117850" cy="43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968378" y="6469026"/>
            <a:ext cx="1161826" cy="365125"/>
          </a:xfrm>
        </p:spPr>
        <p:txBody>
          <a:bodyPr/>
          <a:lstStyle/>
          <a:p>
            <a:fld id="{5FD2D061-7FB4-47B2-9BC4-FD1CF79946BA}" type="slidenum">
              <a:rPr lang="cs-CZ" smtClean="0"/>
              <a:t>10</a:t>
            </a:fld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3131840" y="6205630"/>
            <a:ext cx="118861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cs-CZ" sz="1200" i="1" dirty="0" smtClean="0"/>
              <a:t>Příklad CZT</a:t>
            </a:r>
            <a:endParaRPr lang="cs-CZ" sz="1200" i="1" dirty="0"/>
          </a:p>
        </p:txBody>
      </p:sp>
      <p:pic>
        <p:nvPicPr>
          <p:cNvPr id="1026" name="Picture 2" descr="G:\Externí hardisk_18_7_2014\00_mamka\2016\Přednáška EKIS\PEN CZ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24" y="1916832"/>
            <a:ext cx="29464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ál 15"/>
          <p:cNvSpPr/>
          <p:nvPr/>
        </p:nvSpPr>
        <p:spPr>
          <a:xfrm>
            <a:off x="1818604" y="3429000"/>
            <a:ext cx="1516888" cy="43504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539033" y="5705872"/>
            <a:ext cx="648072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422970" y="47667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Porovnání NPE pro jednotlivé systémy zásobování teplem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7" name="Ovál 12"/>
          <p:cNvSpPr/>
          <p:nvPr/>
        </p:nvSpPr>
        <p:spPr>
          <a:xfrm>
            <a:off x="5601618" y="5825027"/>
            <a:ext cx="648072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1293297" y="141277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CZT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87814" y="1390601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ZP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G:\Externí hardisk_18_7_2014\00_mamka\2016\Přednáška EKIS\PEN TČ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230" y="1928037"/>
            <a:ext cx="29845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ál 12"/>
          <p:cNvSpPr/>
          <p:nvPr/>
        </p:nvSpPr>
        <p:spPr>
          <a:xfrm>
            <a:off x="8495928" y="5768274"/>
            <a:ext cx="648072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Box 21"/>
          <p:cNvSpPr txBox="1"/>
          <p:nvPr/>
        </p:nvSpPr>
        <p:spPr>
          <a:xfrm>
            <a:off x="7524328" y="13906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TČ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6805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Námitka: </a:t>
            </a:r>
            <a:r>
              <a:rPr lang="cs-CZ" b="1" dirty="0"/>
              <a:t>Porušení § 77 odst. 5 </a:t>
            </a:r>
            <a:r>
              <a:rPr lang="cs-CZ" b="1" dirty="0" smtClean="0"/>
              <a:t>EZ</a:t>
            </a:r>
          </a:p>
          <a:p>
            <a:r>
              <a:rPr lang="cs-CZ" dirty="0" smtClean="0"/>
              <a:t>Podle </a:t>
            </a:r>
            <a:r>
              <a:rPr lang="cs-CZ" dirty="0"/>
              <a:t>§ 77 odst. 5 EZ může být změna způsobu dodávky nebo změna způsobu </a:t>
            </a:r>
            <a:r>
              <a:rPr lang="cs-CZ" dirty="0" smtClean="0"/>
              <a:t>vytápění provedena </a:t>
            </a:r>
            <a:r>
              <a:rPr lang="cs-CZ" dirty="0"/>
              <a:t>pouze na základě stavebního řízení se souhlasem orgánů ochrany životního </a:t>
            </a:r>
            <a:r>
              <a:rPr lang="cs-CZ" dirty="0" smtClean="0"/>
              <a:t>prostředí a </a:t>
            </a:r>
            <a:r>
              <a:rPr lang="cs-CZ" b="1" dirty="0"/>
              <a:t>v souladu s územní energetickou koncepcí</a:t>
            </a:r>
            <a:r>
              <a:rPr lang="cs-CZ" dirty="0"/>
              <a:t>. Územní energetická </a:t>
            </a:r>
            <a:r>
              <a:rPr lang="cs-CZ" dirty="0" smtClean="0"/>
              <a:t>koncepce Moravskoslezského </a:t>
            </a:r>
            <a:r>
              <a:rPr lang="cs-CZ" dirty="0"/>
              <a:t>kraje v bodě 7.1.2. uvádí, že nové stavby nebo změny dokončených </a:t>
            </a:r>
            <a:r>
              <a:rPr lang="cs-CZ" dirty="0" smtClean="0"/>
              <a:t>staveb musí </a:t>
            </a:r>
            <a:r>
              <a:rPr lang="cs-CZ" dirty="0"/>
              <a:t>v dokumentaci přikládané k žádosti </a:t>
            </a:r>
            <a:r>
              <a:rPr lang="cs-CZ" dirty="0" smtClean="0"/>
              <a:t>o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>stavební </a:t>
            </a:r>
            <a:r>
              <a:rPr lang="cs-CZ" dirty="0"/>
              <a:t>povolení prokázat </a:t>
            </a:r>
            <a:r>
              <a:rPr lang="cs-CZ" b="1" dirty="0"/>
              <a:t>splnění </a:t>
            </a:r>
            <a:r>
              <a:rPr lang="cs-CZ" b="1" dirty="0" smtClean="0"/>
              <a:t>požadavků hospodárné </a:t>
            </a:r>
            <a:r>
              <a:rPr lang="cs-CZ" b="1" dirty="0"/>
              <a:t>spotřeby energie na vytápění</a:t>
            </a:r>
            <a:r>
              <a:rPr lang="cs-CZ" dirty="0"/>
              <a:t>, vyjádřené přípustnými hodnotami </a:t>
            </a:r>
            <a:r>
              <a:rPr lang="cs-CZ" dirty="0" smtClean="0"/>
              <a:t>tepelné charakteristiky </a:t>
            </a:r>
            <a:r>
              <a:rPr lang="cs-CZ" dirty="0"/>
              <a:t>budovy, tepelného odporu konstrukce, tepelné stability místností, šíření </a:t>
            </a:r>
            <a:r>
              <a:rPr lang="cs-CZ" dirty="0" smtClean="0"/>
              <a:t>vzduchu a </a:t>
            </a:r>
            <a:r>
              <a:rPr lang="cs-CZ" dirty="0"/>
              <a:t>vlhkostí konstrukcí. Dále je </a:t>
            </a:r>
            <a:r>
              <a:rPr lang="cs-CZ" dirty="0" smtClean="0"/>
              <a:t>v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>energetické </a:t>
            </a:r>
            <a:r>
              <a:rPr lang="cs-CZ" dirty="0"/>
              <a:t>koncepci jasně stanovena </a:t>
            </a:r>
            <a:r>
              <a:rPr lang="cs-CZ" b="1" dirty="0"/>
              <a:t>přednost dodávky </a:t>
            </a:r>
            <a:r>
              <a:rPr lang="cs-CZ" b="1" dirty="0" smtClean="0"/>
              <a:t>tepla ze </a:t>
            </a:r>
            <a:r>
              <a:rPr lang="cs-CZ" b="1" dirty="0"/>
              <a:t>systému CZT </a:t>
            </a:r>
            <a:r>
              <a:rPr lang="cs-CZ" dirty="0"/>
              <a:t>(SZTE), které je vyráběno ekologicky přijatelnou formou a exhalace </a:t>
            </a:r>
            <a:r>
              <a:rPr lang="cs-CZ" dirty="0" smtClean="0"/>
              <a:t>jsou rozptylovány </a:t>
            </a:r>
            <a:r>
              <a:rPr lang="cs-CZ" dirty="0"/>
              <a:t>z vysokého komínu do okolí, před ostatními formami dodávky tepla s tím, </a:t>
            </a:r>
            <a:r>
              <a:rPr lang="cs-CZ" dirty="0" smtClean="0"/>
              <a:t>že konkrétní lokalita je </a:t>
            </a:r>
            <a:r>
              <a:rPr lang="cs-CZ" dirty="0"/>
              <a:t>označena </a:t>
            </a:r>
            <a:r>
              <a:rPr lang="cs-CZ" b="1" dirty="0"/>
              <a:t>jako lokalita s přednostním využitím CZT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11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Názorný příklad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442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46449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Odpověď:</a:t>
            </a:r>
          </a:p>
          <a:p>
            <a:r>
              <a:rPr lang="cs-CZ" dirty="0" smtClean="0"/>
              <a:t>…Kromě </a:t>
            </a:r>
            <a:r>
              <a:rPr lang="cs-CZ" dirty="0"/>
              <a:t>požadavků uvedených v ust. § 111 stavebního zákona musí návrh změny způsobu vytápění stavby splňovat </a:t>
            </a:r>
            <a:r>
              <a:rPr lang="cs-CZ" b="1" dirty="0"/>
              <a:t>požadavky dané zákonem č. 458/2000 Sb.</a:t>
            </a:r>
            <a:r>
              <a:rPr lang="cs-CZ" dirty="0"/>
              <a:t>, o podmínkách podnikání a o výkonu státní správy v energetických odvětvích a o změně některých zákonů (energetický zákon), ve znění pozdějších předpisů (dále jen „</a:t>
            </a:r>
            <a:r>
              <a:rPr lang="cs-CZ" i="1" dirty="0"/>
              <a:t>energetický zákon</a:t>
            </a:r>
            <a:r>
              <a:rPr lang="cs-CZ" dirty="0"/>
              <a:t>“), </a:t>
            </a:r>
            <a:r>
              <a:rPr lang="cs-CZ" b="1" dirty="0"/>
              <a:t>dále zákonem č. 201/2012 Sb., o ochraně ovzduší </a:t>
            </a:r>
            <a:r>
              <a:rPr lang="cs-CZ" dirty="0"/>
              <a:t>(dále jen „</a:t>
            </a:r>
            <a:r>
              <a:rPr lang="cs-CZ" i="1" dirty="0"/>
              <a:t>zákon o ochraně ovzduší</a:t>
            </a:r>
            <a:r>
              <a:rPr lang="cs-CZ" dirty="0"/>
              <a:t>“), </a:t>
            </a:r>
            <a:r>
              <a:rPr lang="cs-CZ" b="1" dirty="0"/>
              <a:t>a také zákonem č. 406/2000 Sb., o hospodaření energií,</a:t>
            </a:r>
            <a:r>
              <a:rPr lang="cs-CZ" dirty="0"/>
              <a:t> ve znění pozdějších předpisů (dále jen „</a:t>
            </a:r>
            <a:r>
              <a:rPr lang="cs-CZ" i="1" dirty="0"/>
              <a:t>zákon o hospodaření energií</a:t>
            </a:r>
            <a:r>
              <a:rPr lang="cs-CZ" dirty="0" smtClean="0"/>
              <a:t>“)….</a:t>
            </a:r>
            <a:endParaRPr lang="cs-CZ" b="1" dirty="0" smtClean="0"/>
          </a:p>
          <a:p>
            <a:r>
              <a:rPr lang="cs-CZ" dirty="0" smtClean="0"/>
              <a:t>….Pokud </a:t>
            </a:r>
            <a:r>
              <a:rPr lang="cs-CZ" dirty="0"/>
              <a:t>jde o územní energetickou koncepci, ta dle ust. § 4 odst. 1 zákona </a:t>
            </a:r>
            <a:r>
              <a:rPr lang="cs-CZ" dirty="0" smtClean="0"/>
              <a:t>o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>hospodaření </a:t>
            </a:r>
            <a:r>
              <a:rPr lang="cs-CZ" dirty="0"/>
              <a:t>energií obsahuje cíle a principy řešení energetického hospodářství a vytváří podmínky pro hospodárné nakládání s energií </a:t>
            </a:r>
            <a:r>
              <a:rPr lang="cs-CZ" dirty="0" smtClean="0"/>
              <a:t>v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>souladu </a:t>
            </a:r>
            <a:r>
              <a:rPr lang="cs-CZ" dirty="0"/>
              <a:t>s potřebami hospodářského a společenského rozvoje, včetně ochrany životního prostředí a šetrného nakládání s přírodními zdroji energie. </a:t>
            </a:r>
            <a:r>
              <a:rPr lang="cs-CZ" b="1" u="sng" dirty="0"/>
              <a:t>Územní energetická koncepce je neopomenutelným podkladem pro územně plánovací dokumentaci.</a:t>
            </a:r>
            <a:r>
              <a:rPr lang="cs-CZ" u="sng" dirty="0"/>
              <a:t> </a:t>
            </a:r>
            <a:r>
              <a:rPr lang="cs-CZ" dirty="0"/>
              <a:t>Zákon o hospodaření energií však nezmocňuje správní orgány k tomu, aby mohly ukládat povinnost využívat konkrétní způsob výroby tepla. </a:t>
            </a:r>
            <a:r>
              <a:rPr lang="cs-CZ" b="1" u="sng" dirty="0"/>
              <a:t>Územní energetická koncepce </a:t>
            </a:r>
            <a:r>
              <a:rPr lang="cs-CZ" b="1" dirty="0"/>
              <a:t>tedy </a:t>
            </a:r>
            <a:r>
              <a:rPr lang="cs-CZ" b="1" u="sng" dirty="0"/>
              <a:t>nemůže formulovat povinnosti, jež nemají zákonné zmocnění.</a:t>
            </a:r>
            <a:r>
              <a:rPr lang="cs-CZ" b="1" dirty="0"/>
              <a:t> </a:t>
            </a:r>
            <a:r>
              <a:rPr lang="cs-CZ" dirty="0"/>
              <a:t>Územní energetická koncepce Moravskoslezského kraje sice </a:t>
            </a:r>
            <a:r>
              <a:rPr lang="cs-CZ" b="1" u="sng" dirty="0"/>
              <a:t>preferuje vytápění prostřednictvím soustavy zásobování tepelnou energií</a:t>
            </a:r>
            <a:r>
              <a:rPr lang="cs-CZ" b="1" dirty="0"/>
              <a:t>,</a:t>
            </a:r>
            <a:r>
              <a:rPr lang="cs-CZ" dirty="0"/>
              <a:t> ale na základě výše uvedeného </a:t>
            </a:r>
            <a:r>
              <a:rPr lang="cs-CZ" b="1" u="sng" dirty="0"/>
              <a:t>se jedná pouze o doporučené upřednostnění způsobu vytápění, přičemž nelze vyloučit právo odběratele na volbu způsobu vytápění, </a:t>
            </a:r>
            <a:r>
              <a:rPr lang="cs-CZ" b="1" u="sng" dirty="0">
                <a:solidFill>
                  <a:srgbClr val="C00000"/>
                </a:solidFill>
              </a:rPr>
              <a:t>samozřejmě za splnění zákonných </a:t>
            </a:r>
            <a:r>
              <a:rPr lang="cs-CZ" b="1" u="sng" dirty="0" smtClean="0">
                <a:solidFill>
                  <a:srgbClr val="C00000"/>
                </a:solidFill>
              </a:rPr>
              <a:t>podmínek…..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12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Názorný příklad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176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464496"/>
          </a:xfrm>
        </p:spPr>
        <p:txBody>
          <a:bodyPr>
            <a:normAutofit fontScale="85000" lnSpcReduction="10000"/>
          </a:bodyPr>
          <a:lstStyle/>
          <a:p>
            <a:r>
              <a:rPr lang="cs-CZ" b="1" u="sng" dirty="0" smtClean="0"/>
              <a:t>Námitka: Porušení </a:t>
            </a:r>
            <a:r>
              <a:rPr lang="pl-PL" b="1" u="sng" dirty="0"/>
              <a:t>§ 16 odst. 7 ZOO</a:t>
            </a:r>
            <a:r>
              <a:rPr lang="pl-PL" b="1" dirty="0"/>
              <a:t> </a:t>
            </a:r>
            <a:endParaRPr lang="cs-CZ" b="1" dirty="0" smtClean="0"/>
          </a:p>
          <a:p>
            <a:r>
              <a:rPr lang="pl-PL" dirty="0"/>
              <a:t>Podle § 16 odst. 7 ZOO je právnická a fyzická osoba </a:t>
            </a:r>
            <a:r>
              <a:rPr lang="pl-PL" b="1" dirty="0"/>
              <a:t>povinna</a:t>
            </a:r>
            <a:r>
              <a:rPr lang="pl-PL" dirty="0"/>
              <a:t>, je-li to pro ni </a:t>
            </a:r>
            <a:r>
              <a:rPr lang="pl-PL" b="1" dirty="0"/>
              <a:t>technicky </a:t>
            </a:r>
            <a:r>
              <a:rPr lang="pl-PL" b="1" dirty="0" smtClean="0"/>
              <a:t>možné </a:t>
            </a:r>
            <a:r>
              <a:rPr lang="cs-CZ" b="1" dirty="0" smtClean="0"/>
              <a:t>a </a:t>
            </a:r>
            <a:r>
              <a:rPr lang="cs-CZ" b="1" dirty="0"/>
              <a:t>ekonomicky přijatelné</a:t>
            </a:r>
            <a:r>
              <a:rPr lang="cs-CZ" dirty="0"/>
              <a:t>, u nových staveb nebo při změnách stávajících staveb, </a:t>
            </a:r>
            <a:r>
              <a:rPr lang="cs-CZ" b="1" dirty="0"/>
              <a:t>využít </a:t>
            </a:r>
            <a:r>
              <a:rPr lang="cs-CZ" b="1" dirty="0" smtClean="0"/>
              <a:t>pro vytápění </a:t>
            </a:r>
            <a:r>
              <a:rPr lang="cs-CZ" b="1" dirty="0"/>
              <a:t>teplo ze soustavy zásobování tepelnou energií nebo zdroje</a:t>
            </a:r>
            <a:r>
              <a:rPr lang="cs-CZ" dirty="0"/>
              <a:t>, který není </a:t>
            </a:r>
            <a:r>
              <a:rPr lang="cs-CZ" dirty="0" smtClean="0"/>
              <a:t>stacionárním zdrojem. </a:t>
            </a:r>
          </a:p>
          <a:p>
            <a:r>
              <a:rPr lang="cs-CZ" dirty="0" smtClean="0"/>
              <a:t>(</a:t>
            </a:r>
            <a:r>
              <a:rPr lang="cs-CZ" dirty="0"/>
              <a:t>2) V souladu s ustálenou judikaturou Nejvyššího správního soudu (např. </a:t>
            </a:r>
            <a:r>
              <a:rPr lang="cs-CZ" dirty="0" smtClean="0"/>
              <a:t>rozhodnutí </a:t>
            </a:r>
            <a:r>
              <a:rPr lang="cs-CZ" dirty="0"/>
              <a:t>ze dne 19</a:t>
            </a:r>
            <a:r>
              <a:rPr lang="cs-CZ" dirty="0" smtClean="0"/>
              <a:t>. dubna </a:t>
            </a:r>
            <a:r>
              <a:rPr lang="cs-CZ" dirty="0"/>
              <a:t>2013, sp. zn. 7 As 71/2012 nebo rozhodnutí ze dne 29. března 2007, sp. zn. 1 </a:t>
            </a:r>
            <a:r>
              <a:rPr lang="cs-CZ" dirty="0" smtClean="0"/>
              <a:t>As 16/2006</a:t>
            </a:r>
            <a:r>
              <a:rPr lang="cs-CZ" dirty="0"/>
              <a:t>) je posouzení, zda zamýšlené </a:t>
            </a:r>
            <a:r>
              <a:rPr lang="cs-CZ" b="1" dirty="0"/>
              <a:t>odpojení od centrálního zdroje tepla je či </a:t>
            </a:r>
            <a:r>
              <a:rPr lang="cs-CZ" b="1" dirty="0" smtClean="0"/>
              <a:t>není technicky </a:t>
            </a:r>
            <a:r>
              <a:rPr lang="cs-CZ" b="1" dirty="0"/>
              <a:t>možné a ekonomicky přijatelné, na stavebním úřadu</a:t>
            </a:r>
            <a:r>
              <a:rPr lang="cs-CZ" dirty="0"/>
              <a:t>. Ten musí </a:t>
            </a:r>
            <a:r>
              <a:rPr lang="cs-CZ" dirty="0" smtClean="0"/>
              <a:t>technickou možnost </a:t>
            </a:r>
            <a:r>
              <a:rPr lang="cs-CZ" dirty="0"/>
              <a:t>a ekonomickou přijatelnost sám posoudit a řádně odůvodnit. V tomto směru </a:t>
            </a:r>
            <a:r>
              <a:rPr lang="cs-CZ" dirty="0" smtClean="0"/>
              <a:t>je nepřípustné</a:t>
            </a:r>
            <a:r>
              <a:rPr lang="cs-CZ" dirty="0"/>
              <a:t>, aby své povinnosti neplnil a odkazoval pouze na stanoviska dotčených orgánů, a </a:t>
            </a:r>
            <a:r>
              <a:rPr lang="cs-CZ" dirty="0" smtClean="0"/>
              <a:t>to navzdory </a:t>
            </a:r>
            <a:r>
              <a:rPr lang="cs-CZ" dirty="0"/>
              <a:t>tomu, že přesný výklad pojmu ekonomická přijatelnost není nikde v </a:t>
            </a:r>
            <a:r>
              <a:rPr lang="cs-CZ" dirty="0" smtClean="0"/>
              <a:t>zákoně specifikován</a:t>
            </a:r>
            <a:r>
              <a:rPr lang="cs-CZ" dirty="0"/>
              <a:t>.</a:t>
            </a:r>
            <a:endParaRPr lang="cs-CZ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13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Názorný příklad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028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680520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 smtClean="0"/>
              <a:t>Odpověď: Porušení </a:t>
            </a:r>
            <a:r>
              <a:rPr lang="pl-PL" b="1" u="sng" dirty="0"/>
              <a:t>§ 16 odst. 7 ZOO</a:t>
            </a:r>
            <a:r>
              <a:rPr lang="pl-PL" b="1" dirty="0"/>
              <a:t> </a:t>
            </a:r>
            <a:endParaRPr lang="pl-PL" b="1" dirty="0" smtClean="0"/>
          </a:p>
          <a:p>
            <a:r>
              <a:rPr lang="cs-CZ" dirty="0"/>
              <a:t>Odvolací orgán k tomu uvádí, že ekonomickou přijatelnost změny způsobu vytápění je nutné posuzovat z hlediska práv stavebníka, neboť vůči jeho osobě zákon o ochraně ovzduší v ust. § 16 odst. 7 stanoví benevolenci přechodu na jiný zdroj vytápění. </a:t>
            </a:r>
            <a:r>
              <a:rPr lang="cs-CZ" b="1" dirty="0"/>
              <a:t>Energetický zákon neukládá ekonomické posouzení přijatelnosti zásobování teplem ze soustavy zásobování tepelnou energií nebo ze stacionárního zdroje provozovateli SZTE</a:t>
            </a:r>
            <a:r>
              <a:rPr lang="cs-CZ" dirty="0"/>
              <a:t>, a proto mu nemůže zakládat procesní právo účastníka řízení uplatňovat námitky proti tomu, jakým způsobem prokazuje ekonomicky přijatelnější řešení zásobování teplem stavebník. Dále k tomu odvolací orgán uvádí, že účastenství odvolatele ve stavebním řízení je dáno jeho právem odpovídajícím věcnému břemeni k nemovitosti, jíž se stavební úpravy týkají. Smyslem jeho účastenství tak má být ochrana jeho věcných práv, a proto </a:t>
            </a:r>
            <a:r>
              <a:rPr lang="cs-CZ" b="1" dirty="0"/>
              <a:t>může</a:t>
            </a:r>
            <a:r>
              <a:rPr lang="cs-CZ" dirty="0"/>
              <a:t> </a:t>
            </a:r>
            <a:r>
              <a:rPr lang="cs-CZ" dirty="0" smtClean="0"/>
              <a:t>v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>řízení </a:t>
            </a:r>
            <a:r>
              <a:rPr lang="cs-CZ" b="1" dirty="0"/>
              <a:t>uplatňovat pouze takové námitky, které jsou založeny dotčením jeho vlastnických </a:t>
            </a:r>
            <a:r>
              <a:rPr lang="cs-CZ" b="1" dirty="0" smtClean="0"/>
              <a:t>práv</a:t>
            </a:r>
            <a:r>
              <a:rPr lang="cs-CZ" dirty="0" smtClean="0"/>
              <a:t>…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14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Názorný příklad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165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15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Názorný příklad-PEN</a:t>
            </a:r>
            <a:endParaRPr lang="cs-CZ" sz="3600" dirty="0"/>
          </a:p>
        </p:txBody>
      </p:sp>
      <p:pic>
        <p:nvPicPr>
          <p:cNvPr id="2050" name="Picture 2" descr="G:\Externí hardisk_18_7_2014\00_mamka\2016\Přednáška EKIS\Posouzení proveditelnost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447079" cy="457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9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16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Odpojování od CZT a ceny tepla</a:t>
            </a:r>
            <a:endParaRPr lang="cs-CZ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453650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772816"/>
            <a:ext cx="6011863" cy="391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17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Odpojování od CZT a ceny tepla</a:t>
            </a:r>
            <a:endParaRPr lang="cs-CZ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453650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628800"/>
            <a:ext cx="5832648" cy="421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6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339752" y="3501008"/>
            <a:ext cx="4712568" cy="809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800" b="1" dirty="0" smtClean="0"/>
              <a:t>Děkuji za pozornost.</a:t>
            </a:r>
            <a:endParaRPr lang="cs-CZ" sz="3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4800" dirty="0" smtClean="0"/>
              <a:t> Právní předpisy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800" dirty="0" smtClean="0"/>
              <a:t> Stavební řízení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800" dirty="0" smtClean="0"/>
              <a:t> Podklady </a:t>
            </a:r>
            <a:r>
              <a:rPr lang="cs-CZ" sz="4800" dirty="0" smtClean="0"/>
              <a:t>rozhodnutí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800" dirty="0" smtClean="0"/>
              <a:t> Příklad</a:t>
            </a:r>
            <a:endParaRPr lang="cs-CZ" sz="4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2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675467"/>
            <a:ext cx="7660373" cy="3450696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Zákon </a:t>
            </a:r>
            <a:r>
              <a:rPr lang="cs-CZ" dirty="0"/>
              <a:t>č. 458/2000 Sb., o podmínkách podnikání </a:t>
            </a:r>
            <a:r>
              <a:rPr lang="cs-CZ" dirty="0" smtClean="0"/>
              <a:t>a o </a:t>
            </a:r>
            <a:r>
              <a:rPr lang="cs-CZ" dirty="0"/>
              <a:t>výkonu státní správy v energetických odvětvích </a:t>
            </a:r>
            <a:r>
              <a:rPr lang="cs-CZ" dirty="0" smtClean="0"/>
              <a:t>a o </a:t>
            </a:r>
            <a:r>
              <a:rPr lang="cs-CZ" dirty="0"/>
              <a:t>změně některých zákonů </a:t>
            </a:r>
            <a:r>
              <a:rPr lang="cs-CZ" dirty="0" smtClean="0"/>
              <a:t>(</a:t>
            </a:r>
            <a:r>
              <a:rPr lang="cs-CZ" b="1" u="sng" dirty="0" smtClean="0"/>
              <a:t>ENERGETICKÝ ZÁKON</a:t>
            </a:r>
            <a:r>
              <a:rPr lang="cs-CZ" dirty="0" smtClean="0"/>
              <a:t>), </a:t>
            </a:r>
            <a:r>
              <a:rPr lang="cs-CZ" dirty="0"/>
              <a:t>ve znění pozdějších předpisů (EZ).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Zákon </a:t>
            </a:r>
            <a:r>
              <a:rPr lang="cs-CZ" dirty="0"/>
              <a:t>č. 183/2006 Sb., o územním plánování a stavebním řádu </a:t>
            </a:r>
            <a:r>
              <a:rPr lang="cs-CZ" dirty="0" smtClean="0"/>
              <a:t>(</a:t>
            </a:r>
            <a:r>
              <a:rPr lang="cs-CZ" b="1" u="sng" dirty="0" smtClean="0"/>
              <a:t>STAVEBNÍ ZÁKON</a:t>
            </a:r>
            <a:r>
              <a:rPr lang="cs-CZ" dirty="0" smtClean="0"/>
              <a:t>), </a:t>
            </a:r>
            <a:r>
              <a:rPr lang="cs-CZ" dirty="0"/>
              <a:t>ve znění pozdějších předpisů (SZ).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Zákon </a:t>
            </a:r>
            <a:r>
              <a:rPr lang="cs-CZ" dirty="0"/>
              <a:t>č. 201/2012 Sb., o </a:t>
            </a:r>
            <a:r>
              <a:rPr lang="cs-CZ" b="1" u="sng" dirty="0" smtClean="0"/>
              <a:t>OCHRANĚ OVZDUŠÍ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/>
              <a:t>ZOO</a:t>
            </a:r>
            <a:r>
              <a:rPr lang="cs-CZ" dirty="0" smtClean="0"/>
              <a:t>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Zákon č. 406/2000 Sb., o </a:t>
            </a:r>
            <a:r>
              <a:rPr lang="cs-CZ" b="1" u="sng" dirty="0" smtClean="0"/>
              <a:t>HOSPODAŘENÍ ENERGIÍ </a:t>
            </a:r>
            <a:r>
              <a:rPr lang="cs-CZ" dirty="0" smtClean="0"/>
              <a:t>(ZHE).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3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5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1" y="2564904"/>
            <a:ext cx="7992887" cy="388843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§ </a:t>
            </a:r>
            <a:r>
              <a:rPr lang="cs-CZ" dirty="0"/>
              <a:t>77 odst. 5 – </a:t>
            </a:r>
            <a:r>
              <a:rPr lang="cs-CZ" b="1" dirty="0" smtClean="0">
                <a:solidFill>
                  <a:srgbClr val="FF0000"/>
                </a:solidFill>
              </a:rPr>
              <a:t>změna způsobu dodávky nebo změna způsobu vytápění </a:t>
            </a:r>
            <a:r>
              <a:rPr lang="cs-CZ" dirty="0" smtClean="0"/>
              <a:t>může </a:t>
            </a:r>
            <a:r>
              <a:rPr lang="cs-CZ" dirty="0"/>
              <a:t>být provedena </a:t>
            </a:r>
            <a:r>
              <a:rPr lang="cs-CZ" b="1" u="sng" dirty="0"/>
              <a:t>pouze na základě stavebního řízení </a:t>
            </a:r>
            <a:r>
              <a:rPr lang="cs-CZ" dirty="0"/>
              <a:t>(změna dokončené stavby - § 2 odst. 5 SZ) se souhlasem orgánů ochrany životního prostředí a v souladu s územní energetickou koncepcí</a:t>
            </a:r>
            <a:r>
              <a:rPr lang="cs-CZ" dirty="0" smtClean="0"/>
              <a:t>. Veškeré vyvolané jednorázové náklady na provedení těchto změn a rovněž takové </a:t>
            </a:r>
            <a:r>
              <a:rPr lang="cs-CZ" b="1" u="sng" dirty="0" smtClean="0"/>
              <a:t>náklady spojené s odpojením</a:t>
            </a:r>
            <a:r>
              <a:rPr lang="cs-CZ" dirty="0" smtClean="0"/>
              <a:t> od rozvodného tepelného zařízení </a:t>
            </a:r>
            <a:r>
              <a:rPr lang="cs-CZ" b="1" u="sng" dirty="0" smtClean="0"/>
              <a:t>včetně odstranění tepelné přípojky nebo předávací stanice uhradí ten, kdo změnu nebo odpojení </a:t>
            </a:r>
            <a:r>
              <a:rPr lang="cs-CZ" dirty="0" smtClean="0"/>
              <a:t>od rozvodného tepelného zařízení </a:t>
            </a:r>
            <a:r>
              <a:rPr lang="cs-CZ" b="1" u="sng" dirty="0" smtClean="0"/>
              <a:t>požaduje</a:t>
            </a:r>
            <a:r>
              <a:rPr lang="cs-CZ" dirty="0" smtClean="0"/>
              <a:t>. </a:t>
            </a:r>
            <a:endParaRPr lang="cs-CZ" dirty="0"/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§ </a:t>
            </a:r>
            <a:r>
              <a:rPr lang="cs-CZ" dirty="0"/>
              <a:t>77 odst. 7 - na odběrném tepelném zařízení nebo jeho částech, kterými prochází neměřená dodávka tepelné energie, </a:t>
            </a:r>
            <a:r>
              <a:rPr lang="cs-CZ" b="1" u="sng" dirty="0"/>
              <a:t>je zakázáno provádět jakékoliv úpravy bez souhlasu držitele licence na výrobu tepelné energie nebo rozvod tepelné energie</a:t>
            </a:r>
            <a:r>
              <a:rPr lang="cs-CZ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Rozvodné tepelné zařízení (RTZ) - zařízení pro dopravu tepelné energie tvořené tepelnými sítěmi a předávacími stanicemi (§ 2 odst. 2 písm. c) bod 11. EZ). </a:t>
            </a:r>
          </a:p>
          <a:p>
            <a:pPr marL="0" indent="0" algn="just">
              <a:buNone/>
            </a:pPr>
            <a:r>
              <a:rPr lang="cs-CZ" dirty="0"/>
              <a:t>Odběrné tepelné zařízení (OTZ</a:t>
            </a:r>
            <a:r>
              <a:rPr lang="cs-CZ" dirty="0" smtClean="0"/>
              <a:t>) - </a:t>
            </a:r>
            <a:r>
              <a:rPr lang="cs-CZ" dirty="0"/>
              <a:t>zařízení připojené na zdroj či rozvod tepelné energie určené pro vnitřní rozvod a spotřebu tepelné energie v objektu nebo jeho části, případně v souboru objektů odběratele (§ 2 odst. 2 písm. c) bod 8. EZ); není součástí RTZ (§ 2 odst. 2 písm. c) bod 11. EZ). 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Energetický zákon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0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Z </a:t>
            </a:r>
            <a:r>
              <a:rPr lang="cs-CZ" dirty="0"/>
              <a:t>žádosti a jejich příloh musí být zřejmé </a:t>
            </a:r>
            <a:r>
              <a:rPr lang="cs-CZ" b="1" dirty="0"/>
              <a:t>jaký je stávající způsob vytápění a jaký se navrhuje. </a:t>
            </a:r>
            <a:endParaRPr lang="cs-CZ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Účastníci </a:t>
            </a:r>
            <a:r>
              <a:rPr lang="cs-CZ" dirty="0"/>
              <a:t>řízení – </a:t>
            </a:r>
            <a:r>
              <a:rPr lang="cs-CZ" b="1" dirty="0"/>
              <a:t>vlastník RTZ </a:t>
            </a:r>
            <a:r>
              <a:rPr lang="cs-CZ" dirty="0"/>
              <a:t>dle § 109 odst. 1 písm. b) nebo e) SZ, </a:t>
            </a:r>
            <a:r>
              <a:rPr lang="cs-CZ" b="1" dirty="0"/>
              <a:t>držitel licence na rozvod tepelné energie </a:t>
            </a:r>
            <a:r>
              <a:rPr lang="cs-CZ" dirty="0"/>
              <a:t>dle § 109 odst. 1 písm. d) věty druhé nebo písm. f) SZ (věcné břemeno).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Oznámení </a:t>
            </a:r>
            <a:r>
              <a:rPr lang="cs-CZ" dirty="0"/>
              <a:t>o zahájení stavebního řízení – řádné poučení o způsobu uplatnění případných námitek (§ 114 SZ).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Vyhodnocení </a:t>
            </a:r>
            <a:r>
              <a:rPr lang="cs-CZ" dirty="0"/>
              <a:t>námitek v souvislosti s </a:t>
            </a:r>
            <a:r>
              <a:rPr lang="cs-CZ" b="1" dirty="0"/>
              <a:t>přímým dotčením vlastnického práva či práva věcného břemene</a:t>
            </a:r>
            <a:r>
              <a:rPr lang="cs-CZ" dirty="0"/>
              <a:t>, k jiným stavební úřad nepřihlíží. Lze připustit námitky týkající se závazných stanovisek (např. ekonomická přijatelnost) – posouzení dotčeným orgánem.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Stavební zákon – stavební řízení </a:t>
            </a:r>
            <a:r>
              <a:rPr lang="cs-CZ" sz="3600" dirty="0" smtClean="0"/>
              <a:t>§108 až 115 SZ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926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Podklady rozhodnutí</a:t>
            </a:r>
            <a:br>
              <a:rPr lang="cs-CZ" dirty="0" smtClean="0"/>
            </a:br>
            <a:r>
              <a:rPr lang="cs-CZ" sz="2700" dirty="0" smtClean="0"/>
              <a:t>Projektová dokumentace</a:t>
            </a:r>
            <a:endParaRPr lang="cs-CZ" sz="27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107504" y="2492896"/>
            <a:ext cx="7560840" cy="3960440"/>
            <a:chOff x="179512" y="2564904"/>
            <a:chExt cx="7133683" cy="3672407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2564904"/>
              <a:ext cx="7133683" cy="3672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bdélník 1"/>
            <p:cNvSpPr/>
            <p:nvPr/>
          </p:nvSpPr>
          <p:spPr>
            <a:xfrm>
              <a:off x="4194000" y="5220000"/>
              <a:ext cx="186575" cy="489006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endParaRPr lang="cs-CZ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 rot="16200000">
              <a:off x="2274944" y="4842000"/>
              <a:ext cx="186575" cy="489006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endParaRPr lang="cs-CZ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4007424" y="5515771"/>
              <a:ext cx="186575" cy="489006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endParaRPr lang="cs-CZ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105505" y="5515771"/>
              <a:ext cx="186575" cy="489006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endParaRPr lang="cs-CZ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 rot="16200000">
              <a:off x="4696397" y="5158852"/>
              <a:ext cx="186575" cy="818216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>
                  <a:solidFill>
                    <a:schemeClr val="tx1"/>
                  </a:solidFill>
                </a:rPr>
                <a:t>_</a:t>
              </a:r>
              <a:endParaRPr lang="cs-CZ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 rot="16200000">
              <a:off x="4513990" y="5400000"/>
              <a:ext cx="170064" cy="1098083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>
                  <a:solidFill>
                    <a:schemeClr val="tx1"/>
                  </a:solidFill>
                  <a:latin typeface="Calibri"/>
                </a:rPr>
                <a:t>_</a:t>
              </a: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/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  <a:br>
                <a:rPr lang="cs-CZ" sz="1400" dirty="0" smtClean="0">
                  <a:solidFill>
                    <a:schemeClr val="tx1"/>
                  </a:solidFill>
                  <a:latin typeface="Calibri"/>
                </a:rPr>
              </a:br>
              <a:r>
                <a:rPr lang="cs-CZ" sz="1400" dirty="0" smtClean="0">
                  <a:solidFill>
                    <a:schemeClr val="tx1"/>
                  </a:solidFill>
                  <a:latin typeface="Calibri"/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</a:rPr>
                <a:t>_</a:t>
              </a:r>
            </a:p>
            <a:p>
              <a:pPr algn="ctr">
                <a:lnSpc>
                  <a:spcPts val="600"/>
                </a:lnSpc>
              </a:pPr>
              <a:r>
                <a:rPr lang="cs-CZ" sz="1400" dirty="0" smtClean="0">
                  <a:solidFill>
                    <a:schemeClr val="tx1"/>
                  </a:solidFill>
                </a:rPr>
                <a:t>_</a:t>
              </a:r>
            </a:p>
          </p:txBody>
        </p:sp>
      </p:grpSp>
      <p:sp>
        <p:nvSpPr>
          <p:cNvPr id="7" name="Obdélník 6"/>
          <p:cNvSpPr/>
          <p:nvPr/>
        </p:nvSpPr>
        <p:spPr>
          <a:xfrm rot="16200000">
            <a:off x="5443296" y="2783623"/>
            <a:ext cx="186575" cy="489006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>
              <a:lnSpc>
                <a:spcPts val="600"/>
              </a:lnSpc>
            </a:pPr>
            <a:r>
              <a:rPr lang="cs-CZ" sz="1400" dirty="0" smtClean="0">
                <a:solidFill>
                  <a:schemeClr val="tx1"/>
                </a:solidFill>
                <a:latin typeface="Calibri"/>
              </a:rPr>
              <a:t>_</a:t>
            </a:r>
            <a:br>
              <a:rPr lang="cs-CZ" sz="1400" dirty="0" smtClean="0">
                <a:solidFill>
                  <a:schemeClr val="tx1"/>
                </a:solidFill>
                <a:latin typeface="Calibri"/>
              </a:rPr>
            </a:br>
            <a:r>
              <a:rPr lang="cs-CZ" sz="1400" dirty="0" smtClean="0">
                <a:solidFill>
                  <a:schemeClr val="tx1"/>
                </a:solidFill>
                <a:latin typeface="Calibri"/>
              </a:rPr>
              <a:t>_</a:t>
            </a:r>
            <a:br>
              <a:rPr lang="cs-CZ" sz="1400" dirty="0" smtClean="0">
                <a:solidFill>
                  <a:schemeClr val="tx1"/>
                </a:solidFill>
                <a:latin typeface="Calibri"/>
              </a:rPr>
            </a:br>
            <a:r>
              <a:rPr lang="cs-CZ" sz="1400" dirty="0" smtClean="0">
                <a:solidFill>
                  <a:schemeClr val="tx1"/>
                </a:solidFill>
                <a:latin typeface="Calibri"/>
              </a:rPr>
              <a:t>_</a:t>
            </a:r>
            <a:br>
              <a:rPr lang="cs-CZ" sz="1400" dirty="0" smtClean="0">
                <a:solidFill>
                  <a:schemeClr val="tx1"/>
                </a:solidFill>
                <a:latin typeface="Calibri"/>
              </a:rPr>
            </a:br>
            <a:r>
              <a:rPr lang="cs-CZ" sz="1400" dirty="0" smtClean="0">
                <a:solidFill>
                  <a:schemeClr val="tx1"/>
                </a:solidFill>
                <a:latin typeface="Calibri"/>
              </a:rPr>
              <a:t>_</a:t>
            </a:r>
            <a:br>
              <a:rPr lang="cs-CZ" sz="1400" dirty="0" smtClean="0">
                <a:solidFill>
                  <a:schemeClr val="tx1"/>
                </a:solidFill>
                <a:latin typeface="Calibri"/>
              </a:rPr>
            </a:br>
            <a:r>
              <a:rPr lang="cs-CZ" sz="1400" dirty="0" smtClean="0">
                <a:solidFill>
                  <a:schemeClr val="tx1"/>
                </a:solidFill>
                <a:latin typeface="Calibri"/>
              </a:rPr>
              <a:t>_</a:t>
            </a:r>
            <a:br>
              <a:rPr lang="cs-CZ" sz="1400" dirty="0" smtClean="0">
                <a:solidFill>
                  <a:schemeClr val="tx1"/>
                </a:solidFill>
                <a:latin typeface="Calibri"/>
              </a:rPr>
            </a:br>
            <a:r>
              <a:rPr lang="cs-CZ" sz="1400" dirty="0" smtClean="0">
                <a:solidFill>
                  <a:schemeClr val="tx1"/>
                </a:solidFill>
                <a:latin typeface="Calibri"/>
              </a:rPr>
              <a:t>_</a:t>
            </a:r>
          </a:p>
          <a:p>
            <a:pPr algn="ctr">
              <a:lnSpc>
                <a:spcPts val="600"/>
              </a:lnSpc>
            </a:pPr>
            <a:endParaRPr lang="cs-CZ" sz="1400" dirty="0" smtClean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96136" y="2955029"/>
            <a:ext cx="187220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1000" b="1" dirty="0" smtClean="0">
                <a:solidFill>
                  <a:srgbClr val="6B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odstranění přípojky nebo PS</a:t>
            </a:r>
            <a:endParaRPr lang="cs-CZ" sz="1000" b="1" dirty="0">
              <a:solidFill>
                <a:srgbClr val="6B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12160" y="5561153"/>
            <a:ext cx="2880320" cy="976403"/>
          </a:xfrm>
          <a:prstGeom prst="rect">
            <a:avLst/>
          </a:prstGeom>
          <a:solidFill>
            <a:srgbClr val="FFFF00"/>
          </a:solidFill>
        </p:spPr>
        <p:txBody>
          <a:bodyPr wrap="square" lIns="72000" tIns="72000" rIns="72000" bIns="7200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ROZSAH ODPOJOVANÉHO ZAŘÍZENÍ DLE MÍSTNÍCH PODMÍNEK</a:t>
            </a:r>
          </a:p>
          <a:p>
            <a:pPr algn="ctr">
              <a:lnSpc>
                <a:spcPct val="150000"/>
              </a:lnSpc>
            </a:pPr>
            <a:r>
              <a:rPr lang="cs-CZ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ŘEŠÍ PROJEKT ODPOJENÍ !</a:t>
            </a:r>
          </a:p>
          <a:p>
            <a:pPr algn="ctr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Vyjadřuje se vlastník (provozovatel)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H="1" flipV="1">
            <a:off x="5508104" y="5938884"/>
            <a:ext cx="432048" cy="74019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946678" y="6453336"/>
            <a:ext cx="1161826" cy="365125"/>
          </a:xfrm>
        </p:spPr>
        <p:txBody>
          <a:bodyPr/>
          <a:lstStyle/>
          <a:p>
            <a:fld id="{5FD2D061-7FB4-47B2-9BC4-FD1CF79946B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5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§ </a:t>
            </a:r>
            <a:r>
              <a:rPr lang="cs-CZ" dirty="0"/>
              <a:t>16 odst. 7 - Právnická a fyzická osoba je povinna, </a:t>
            </a:r>
            <a:r>
              <a:rPr lang="cs-CZ" b="1" u="sng" dirty="0"/>
              <a:t>je-li to </a:t>
            </a:r>
            <a:r>
              <a:rPr lang="cs-CZ" dirty="0"/>
              <a:t>pro ni </a:t>
            </a:r>
            <a:r>
              <a:rPr lang="cs-CZ" b="1" u="sng" dirty="0"/>
              <a:t>technicky možné a ekonomicky přijatelné</a:t>
            </a:r>
            <a:r>
              <a:rPr lang="cs-CZ" dirty="0"/>
              <a:t>, u nových staveb nebo při změnách stávajících staveb </a:t>
            </a:r>
            <a:r>
              <a:rPr lang="cs-CZ" b="1" u="sng" dirty="0"/>
              <a:t>využít pro vytápění teplo ze soustavy zásobování tepelnou energií </a:t>
            </a:r>
            <a:r>
              <a:rPr lang="cs-CZ" dirty="0"/>
              <a:t>nebo zdroje, který není stacionárním zdrojem.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Závazné </a:t>
            </a:r>
            <a:r>
              <a:rPr lang="cs-CZ" dirty="0"/>
              <a:t>stanovisko orgánu ochrany </a:t>
            </a:r>
            <a:r>
              <a:rPr lang="cs-CZ" dirty="0" smtClean="0"/>
              <a:t>ovzduší.</a:t>
            </a:r>
            <a:endParaRPr lang="cs-CZ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cs-CZ" u="sng" dirty="0"/>
              <a:t>Obecní úřad obce s rozšířenou působností </a:t>
            </a:r>
            <a:r>
              <a:rPr lang="cs-CZ" dirty="0"/>
              <a:t>vydává podle § 11 odst. 3 závazné stanovisko k územnímu a stavebnímu řízení a k řízení o vydání kolaudačního souhlasu z hlediska ochrany ovzduší u stacionárních zdrojů neuvedených v příloze č. 2 k tomuto zákonu.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ochraně ovzduší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8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520280"/>
            <a:ext cx="8496944" cy="4221088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K 1.7.2015 se české stavebnictví řídí </a:t>
            </a:r>
            <a:r>
              <a:rPr lang="cs-CZ" b="1" dirty="0" smtClean="0"/>
              <a:t>novelizovaným zákonem </a:t>
            </a:r>
            <a:r>
              <a:rPr lang="cs-CZ" dirty="0" smtClean="0"/>
              <a:t>(č. 406/2000 Sb. o hospodaření s energií). Nová právní úprava, v souladu s druhou evropskou směrnicí o energetické náročnosti budov, legislativně ukotvuje již existující trend, kterým je zvyšování energetických standardů budov. Upravuje a </a:t>
            </a:r>
            <a:r>
              <a:rPr lang="cs-CZ" b="1" dirty="0" smtClean="0"/>
              <a:t>doplňuje některé povinnosti zpracování PRŮKAZŮ </a:t>
            </a:r>
            <a:r>
              <a:rPr lang="cs-CZ" dirty="0" smtClean="0"/>
              <a:t>energetické náročnosti budov.</a:t>
            </a:r>
            <a:endParaRPr lang="cs-CZ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Současně jsou novelizovány související vyhlášky </a:t>
            </a:r>
            <a:r>
              <a:rPr lang="cs-CZ" b="1" dirty="0"/>
              <a:t>o energetické náročnosti </a:t>
            </a:r>
            <a:r>
              <a:rPr lang="cs-CZ" b="1" dirty="0" smtClean="0"/>
              <a:t>budov, </a:t>
            </a:r>
            <a:r>
              <a:rPr lang="cs-CZ" dirty="0" smtClean="0"/>
              <a:t>zejm. </a:t>
            </a:r>
            <a:r>
              <a:rPr lang="cs-CZ" b="1" dirty="0" smtClean="0"/>
              <a:t>vyhláška 78/2013 Sb. </a:t>
            </a:r>
            <a:r>
              <a:rPr lang="cs-CZ" dirty="0" smtClean="0"/>
              <a:t>a to vyhláškou 230/2015 Sb. Na rozdíl od předchozího znění vyhlášky zavádí nový pojem a to, že se tento předpis </a:t>
            </a:r>
            <a:r>
              <a:rPr lang="cs-CZ" b="1" dirty="0" smtClean="0"/>
              <a:t>vztahuje i na jiné než větší změny </a:t>
            </a:r>
            <a:r>
              <a:rPr lang="cs-CZ" dirty="0" smtClean="0"/>
              <a:t>dokončených budov.</a:t>
            </a:r>
            <a:endParaRPr lang="cs-CZ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§ 7 Posouzení </a:t>
            </a:r>
            <a:r>
              <a:rPr lang="cs-CZ" dirty="0"/>
              <a:t>technické, ekonomické a ekologické proveditelnosti alternativních systémů dodávek </a:t>
            </a:r>
            <a:r>
              <a:rPr lang="cs-CZ" dirty="0" smtClean="0"/>
              <a:t>energie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Odst. (2) </a:t>
            </a:r>
            <a:r>
              <a:rPr lang="cs-CZ" b="1" dirty="0" smtClean="0"/>
              <a:t>EKONOMICKOU proveditelností </a:t>
            </a:r>
            <a:r>
              <a:rPr lang="cs-CZ" b="1" dirty="0"/>
              <a:t>se rozumí </a:t>
            </a:r>
            <a:r>
              <a:rPr lang="cs-CZ" dirty="0"/>
              <a:t>dosažení prosté</a:t>
            </a:r>
            <a:r>
              <a:rPr lang="cs-CZ" b="1" dirty="0"/>
              <a:t> doby návratnosti </a:t>
            </a:r>
            <a:r>
              <a:rPr lang="cs-CZ" dirty="0"/>
              <a:t>investice do alternativního systému dodávek energie </a:t>
            </a:r>
            <a:r>
              <a:rPr lang="cs-CZ" b="1" dirty="0"/>
              <a:t>kratší než doba jeho </a:t>
            </a:r>
            <a:r>
              <a:rPr lang="cs-CZ" b="1" dirty="0" smtClean="0"/>
              <a:t>životnosti</a:t>
            </a:r>
            <a:r>
              <a:rPr lang="cs-CZ" dirty="0" smtClean="0"/>
              <a:t>.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Odst. (3</a:t>
            </a:r>
            <a:r>
              <a:rPr lang="cs-CZ" dirty="0"/>
              <a:t>) </a:t>
            </a:r>
            <a:r>
              <a:rPr lang="cs-CZ" b="1" dirty="0" smtClean="0"/>
              <a:t>EKOLOGICKOU proveditelností</a:t>
            </a:r>
            <a:r>
              <a:rPr lang="cs-CZ" dirty="0" smtClean="0"/>
              <a:t> </a:t>
            </a:r>
            <a:r>
              <a:rPr lang="cs-CZ" b="1" dirty="0"/>
              <a:t>se rozumí </a:t>
            </a:r>
            <a:r>
              <a:rPr lang="cs-CZ" dirty="0"/>
              <a:t>instalace</a:t>
            </a:r>
            <a:r>
              <a:rPr lang="cs-CZ" b="1" dirty="0"/>
              <a:t> </a:t>
            </a:r>
            <a:r>
              <a:rPr lang="cs-CZ" dirty="0"/>
              <a:t>nebo připojení alternativního systému dodávky energie </a:t>
            </a:r>
            <a:r>
              <a:rPr lang="cs-CZ" b="1" dirty="0" smtClean="0"/>
              <a:t>BEZ ZVÝŠENÍ množství </a:t>
            </a:r>
            <a:r>
              <a:rPr lang="cs-CZ" b="1" dirty="0"/>
              <a:t>neobnovitelné primární energie </a:t>
            </a:r>
            <a:r>
              <a:rPr lang="cs-CZ" dirty="0"/>
              <a:t>oproti stávajícímu nebo navrhovanému stavu.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Odst. (</a:t>
            </a:r>
            <a:r>
              <a:rPr lang="cs-CZ" dirty="0"/>
              <a:t>4) Posouzení technické, ekonomické a ekologické proveditelnosti alternativních systémů dodávek energie </a:t>
            </a:r>
            <a:r>
              <a:rPr lang="cs-CZ" b="1" dirty="0"/>
              <a:t>je součástí protokolu průkazu</a:t>
            </a:r>
            <a:r>
              <a:rPr lang="cs-CZ" dirty="0"/>
              <a:t>, jehož vzor je uveden v příloze č. 4 k této vyhlášce.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D061-7FB4-47B2-9BC4-FD1CF79946BA}" type="slidenum">
              <a:rPr lang="cs-CZ" smtClean="0"/>
              <a:t>8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o hospodaření energií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00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20072" y="338667"/>
            <a:ext cx="3466728" cy="2429934"/>
          </a:xfrm>
        </p:spPr>
        <p:txBody>
          <a:bodyPr anchor="ctr" anchorCtr="0">
            <a:normAutofit/>
          </a:bodyPr>
          <a:lstStyle/>
          <a:p>
            <a:r>
              <a:rPr lang="cs-CZ" dirty="0" smtClean="0"/>
              <a:t>PRŮKAZ</a:t>
            </a:r>
            <a:br>
              <a:rPr lang="cs-CZ" dirty="0" smtClean="0"/>
            </a:br>
            <a:r>
              <a:rPr lang="cs-CZ" sz="1800" dirty="0" smtClean="0"/>
              <a:t>„energetické náročnosti budovy“</a:t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body" sz="half" idx="2"/>
          </p:nvPr>
        </p:nvSpPr>
        <p:spPr>
          <a:xfrm>
            <a:off x="4868333" y="2348880"/>
            <a:ext cx="4024147" cy="3273768"/>
          </a:xfrm>
        </p:spPr>
        <p:txBody>
          <a:bodyPr>
            <a:normAutofit lnSpcReduction="10000"/>
          </a:bodyPr>
          <a:lstStyle/>
          <a:p>
            <a:pPr marL="266700" indent="-26670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Neobnovitelná primární energie</a:t>
            </a:r>
          </a:p>
          <a:p>
            <a:pPr marL="266700" algn="just">
              <a:spcBef>
                <a:spcPts val="0"/>
              </a:spcBef>
            </a:pPr>
            <a:r>
              <a:rPr lang="cs-CZ" sz="1400" dirty="0" smtClean="0"/>
              <a:t>(vliv provozu budovy na životní prostředí)</a:t>
            </a:r>
          </a:p>
          <a:p>
            <a:pPr marL="266700" indent="-26670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EKOLOGICKÁ PROVEDITELNOST</a:t>
            </a:r>
          </a:p>
          <a:p>
            <a:pPr marL="266700">
              <a:spcBef>
                <a:spcPts val="0"/>
              </a:spcBef>
              <a:buClr>
                <a:schemeClr val="bg1"/>
              </a:buClr>
            </a:pPr>
            <a:r>
              <a:rPr lang="cs-CZ" sz="1400" dirty="0" smtClean="0"/>
              <a:t> (posuzuje stávající a nový stav </a:t>
            </a:r>
            <a:r>
              <a:rPr lang="cs-CZ" sz="1400" dirty="0" smtClean="0">
                <a:latin typeface="Calibri"/>
              </a:rPr>
              <a:t>→ </a:t>
            </a:r>
            <a:r>
              <a:rPr lang="cs-CZ" sz="1400" b="1" dirty="0" smtClean="0">
                <a:solidFill>
                  <a:srgbClr val="FFFF00"/>
                </a:solidFill>
                <a:latin typeface="Calibri"/>
              </a:rPr>
              <a:t>bez zvýšení množství neobnovitelné primární energie !</a:t>
            </a:r>
            <a:r>
              <a:rPr lang="cs-CZ" sz="1400" dirty="0" smtClean="0"/>
              <a:t>)</a:t>
            </a:r>
          </a:p>
          <a:p>
            <a:pPr marL="266700" indent="-26670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STEJNÁ budova </a:t>
            </a:r>
            <a:r>
              <a:rPr lang="cs-CZ" dirty="0" smtClean="0">
                <a:latin typeface="Calibri"/>
              </a:rPr>
              <a:t>→ RŮZNÉ systémy dodávek energie (CZT, TČ, PLYN)</a:t>
            </a:r>
          </a:p>
          <a:p>
            <a:pPr marL="266700" indent="-26670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dirty="0" smtClean="0">
              <a:latin typeface="Calibri"/>
            </a:endParaRPr>
          </a:p>
          <a:p>
            <a:pPr algn="ctr">
              <a:spcBef>
                <a:spcPts val="1800"/>
              </a:spcBef>
              <a:buClr>
                <a:schemeClr val="bg1"/>
              </a:buClr>
            </a:pPr>
            <a:r>
              <a:rPr lang="cs-CZ" sz="2200" b="1" dirty="0" smtClean="0">
                <a:solidFill>
                  <a:schemeClr val="tx1"/>
                </a:solidFill>
                <a:latin typeface="Calibri"/>
              </a:rPr>
              <a:t>RŮZNÝ vliv na životní prostředí</a:t>
            </a:r>
          </a:p>
          <a:p>
            <a:pPr algn="ctr">
              <a:spcBef>
                <a:spcPts val="0"/>
              </a:spcBef>
              <a:buClr>
                <a:schemeClr val="bg1"/>
              </a:buClr>
            </a:pPr>
            <a:r>
              <a:rPr lang="cs-CZ" sz="1600" dirty="0" smtClean="0">
                <a:solidFill>
                  <a:schemeClr val="tx1"/>
                </a:solidFill>
                <a:latin typeface="Calibri"/>
              </a:rPr>
              <a:t>(spotřeba neobnovitelné primární energie)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266700">
              <a:spcBef>
                <a:spcPts val="0"/>
              </a:spcBef>
              <a:buClr>
                <a:schemeClr val="bg1"/>
              </a:buClr>
            </a:pPr>
            <a:endParaRPr lang="cs-CZ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968378" y="6469026"/>
            <a:ext cx="1161826" cy="365125"/>
          </a:xfrm>
        </p:spPr>
        <p:txBody>
          <a:bodyPr/>
          <a:lstStyle/>
          <a:p>
            <a:fld id="{5FD2D061-7FB4-47B2-9BC4-FD1CF79946BA}" type="slidenum">
              <a:rPr lang="cs-CZ" smtClean="0"/>
              <a:t>9</a:t>
            </a:fld>
            <a:endParaRPr lang="cs-CZ" dirty="0"/>
          </a:p>
        </p:txBody>
      </p:sp>
      <p:sp>
        <p:nvSpPr>
          <p:cNvPr id="29" name="Šipka dolů 28"/>
          <p:cNvSpPr/>
          <p:nvPr/>
        </p:nvSpPr>
        <p:spPr>
          <a:xfrm>
            <a:off x="6660232" y="4329100"/>
            <a:ext cx="288032" cy="50405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61" y="669568"/>
            <a:ext cx="3911695" cy="55393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Ovál 12"/>
          <p:cNvSpPr/>
          <p:nvPr/>
        </p:nvSpPr>
        <p:spPr>
          <a:xfrm>
            <a:off x="3672384" y="5832599"/>
            <a:ext cx="648072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2692101" y="2777191"/>
            <a:ext cx="1516888" cy="43504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se šipkou 17"/>
          <p:cNvCxnSpPr>
            <a:stCxn id="16" idx="6"/>
          </p:cNvCxnSpPr>
          <p:nvPr/>
        </p:nvCxnSpPr>
        <p:spPr>
          <a:xfrm flipV="1">
            <a:off x="4208989" y="2564904"/>
            <a:ext cx="723051" cy="42980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3" idx="7"/>
          </p:cNvCxnSpPr>
          <p:nvPr/>
        </p:nvCxnSpPr>
        <p:spPr>
          <a:xfrm flipV="1">
            <a:off x="4225548" y="2636912"/>
            <a:ext cx="706492" cy="32484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131840" y="6205630"/>
            <a:ext cx="118861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cs-CZ" sz="1200" i="1" dirty="0" smtClean="0"/>
              <a:t>Příklad CZT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29151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2646</TotalTime>
  <Words>1652</Words>
  <Application>Microsoft Office PowerPoint</Application>
  <PresentationFormat>On-screen Show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Vlnění</vt:lpstr>
      <vt:lpstr>Odpojování od soustavy zásobování tepelnou energií</vt:lpstr>
      <vt:lpstr>Obsah</vt:lpstr>
      <vt:lpstr>Právní předpisy</vt:lpstr>
      <vt:lpstr>Energetický zákon</vt:lpstr>
      <vt:lpstr>Stavební zákon – stavební řízení §108 až 115 SZ</vt:lpstr>
      <vt:lpstr>Podklady rozhodnutí Projektová dokumentace</vt:lpstr>
      <vt:lpstr>Zákon o ochraně ovzduší</vt:lpstr>
      <vt:lpstr>Zákon o hospodaření energií</vt:lpstr>
      <vt:lpstr>PRŮKAZ „energetické náročnosti budovy“ </vt:lpstr>
      <vt:lpstr>PowerPoint Presentation</vt:lpstr>
      <vt:lpstr>Názorný příklad</vt:lpstr>
      <vt:lpstr>Názorný příklad</vt:lpstr>
      <vt:lpstr>Názorný příklad</vt:lpstr>
      <vt:lpstr>Názorný příklad</vt:lpstr>
      <vt:lpstr>Názorný příklad-PEN</vt:lpstr>
      <vt:lpstr>Odpojování od CZT a ceny tepla</vt:lpstr>
      <vt:lpstr>Odpojování od CZT a ceny tepla</vt:lpstr>
      <vt:lpstr>PowerPoint Presentation</vt:lpstr>
    </vt:vector>
  </TitlesOfParts>
  <Company>Dalkia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Odpojování od soustavy zásobování tepelnou energií</dc:title>
  <dc:creator>Admin</dc:creator>
  <cp:lastModifiedBy>Ing. Světlana Kravčenková</cp:lastModifiedBy>
  <cp:revision>92</cp:revision>
  <cp:lastPrinted>2016-05-05T11:42:06Z</cp:lastPrinted>
  <dcterms:created xsi:type="dcterms:W3CDTF">2016-05-04T13:16:53Z</dcterms:created>
  <dcterms:modified xsi:type="dcterms:W3CDTF">2016-10-27T05:32:38Z</dcterms:modified>
</cp:coreProperties>
</file>