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72" r:id="rId2"/>
  </p:sldMasterIdLst>
  <p:notesMasterIdLst>
    <p:notesMasterId r:id="rId34"/>
  </p:notesMasterIdLst>
  <p:handoutMasterIdLst>
    <p:handoutMasterId r:id="rId35"/>
  </p:handoutMasterIdLst>
  <p:sldIdLst>
    <p:sldId id="258" r:id="rId3"/>
    <p:sldId id="540" r:id="rId4"/>
    <p:sldId id="480" r:id="rId5"/>
    <p:sldId id="543" r:id="rId6"/>
    <p:sldId id="497" r:id="rId7"/>
    <p:sldId id="495" r:id="rId8"/>
    <p:sldId id="496" r:id="rId9"/>
    <p:sldId id="468" r:id="rId10"/>
    <p:sldId id="469" r:id="rId11"/>
    <p:sldId id="499" r:id="rId12"/>
    <p:sldId id="500" r:id="rId13"/>
    <p:sldId id="470" r:id="rId14"/>
    <p:sldId id="501" r:id="rId15"/>
    <p:sldId id="502" r:id="rId16"/>
    <p:sldId id="549" r:id="rId17"/>
    <p:sldId id="503" r:id="rId18"/>
    <p:sldId id="504" r:id="rId19"/>
    <p:sldId id="546" r:id="rId20"/>
    <p:sldId id="506" r:id="rId21"/>
    <p:sldId id="507" r:id="rId22"/>
    <p:sldId id="548" r:id="rId23"/>
    <p:sldId id="547" r:id="rId24"/>
    <p:sldId id="541" r:id="rId25"/>
    <p:sldId id="542" r:id="rId26"/>
    <p:sldId id="550" r:id="rId27"/>
    <p:sldId id="551" r:id="rId28"/>
    <p:sldId id="559" r:id="rId29"/>
    <p:sldId id="552" r:id="rId30"/>
    <p:sldId id="556" r:id="rId31"/>
    <p:sldId id="460" r:id="rId32"/>
    <p:sldId id="274" r:id="rId33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6EA8"/>
    <a:srgbClr val="003AA9"/>
    <a:srgbClr val="3DA200"/>
    <a:srgbClr val="B3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Tmavý styl 1 – zvýraznění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0929" autoAdjust="0"/>
  </p:normalViewPr>
  <p:slideViewPr>
    <p:cSldViewPr>
      <p:cViewPr>
        <p:scale>
          <a:sx n="60" d="100"/>
          <a:sy n="60" d="100"/>
        </p:scale>
        <p:origin x="-2122" y="-730"/>
      </p:cViewPr>
      <p:guideLst>
        <p:guide orient="horz" pos="1525"/>
        <p:guide pos="34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3" d="100"/>
          <a:sy n="93" d="100"/>
        </p:scale>
        <p:origin x="-2814" y="-12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36BE6-78E2-4803-BA78-CC33E2D72512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5DAF1-4CFE-43E1-8A28-C0EF6A7F16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142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94EAA-3A60-471A-825E-C46F3CBF8F03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7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6B51A-2E60-4DFC-84F8-2995E054CE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6496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6B51A-2E60-4DFC-84F8-2995E054CE1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1045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6B51A-2E60-4DFC-84F8-2995E054CE1F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8736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6B51A-2E60-4DFC-84F8-2995E054CE1F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9986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62D2-062A-4DEC-BE41-C57FB8FEA82F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0F47-9465-40D6-8E60-5BA15C0A02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4734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1143000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204864"/>
            <a:ext cx="8229600" cy="3921299"/>
          </a:xfrm>
        </p:spPr>
        <p:txBody>
          <a:bodyPr vert="eaVert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62D2-062A-4DEC-BE41-C57FB8FEA82F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0F47-9465-40D6-8E60-5BA15C0A02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2137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052736"/>
            <a:ext cx="2057400" cy="5073427"/>
          </a:xfrm>
        </p:spPr>
        <p:txBody>
          <a:bodyPr vert="eaVert"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052736"/>
            <a:ext cx="6019800" cy="507342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62D2-062A-4DEC-BE41-C57FB8FEA82F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0F47-9465-40D6-8E60-5BA15C0A02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7426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1216025"/>
          </a:xfrm>
          <a:prstGeom prst="rect">
            <a:avLst/>
          </a:prstGeom>
          <a:solidFill>
            <a:srgbClr val="0046A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800" smtClean="0">
              <a:solidFill>
                <a:prstClr val="black"/>
              </a:solidFill>
            </a:endParaRPr>
          </a:p>
        </p:txBody>
      </p:sp>
      <p:pic>
        <p:nvPicPr>
          <p:cNvPr id="5" name="Picture 8" descr="Banner_FS_ERDF_RGB_3_horizon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90663"/>
            <a:ext cx="835342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1692275" y="5734050"/>
            <a:ext cx="70564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cs-CZ" sz="1400" smtClean="0">
                <a:solidFill>
                  <a:srgbClr val="73767D"/>
                </a:solidFill>
                <a:latin typeface="JohnSans Text Pro" pitchFamily="50" charset="-18"/>
              </a:rPr>
              <a:t>Ministerstvo životního prostředí</a:t>
            </a:r>
            <a:r>
              <a:rPr lang="cs-CZ" sz="1200" smtClean="0">
                <a:solidFill>
                  <a:srgbClr val="73767D"/>
                </a:solidFill>
                <a:latin typeface="JohnSans Text Pro" pitchFamily="50" charset="-18"/>
              </a:rPr>
              <a:t> </a:t>
            </a:r>
            <a:r>
              <a:rPr lang="cs-CZ" sz="800" smtClean="0">
                <a:solidFill>
                  <a:srgbClr val="73767D"/>
                </a:solidFill>
                <a:latin typeface="Wingdings" pitchFamily="2" charset="2"/>
              </a:rPr>
              <a:t>n</a:t>
            </a:r>
            <a:r>
              <a:rPr lang="cs-CZ" sz="800" smtClean="0">
                <a:solidFill>
                  <a:srgbClr val="73767D"/>
                </a:solidFill>
                <a:latin typeface="JohnSans Text Pro" pitchFamily="50" charset="-18"/>
              </a:rPr>
              <a:t>  </a:t>
            </a:r>
            <a:r>
              <a:rPr lang="cs-CZ" sz="1400" smtClean="0">
                <a:solidFill>
                  <a:srgbClr val="73767D"/>
                </a:solidFill>
                <a:latin typeface="JohnSans Text Pro" pitchFamily="50" charset="-18"/>
              </a:rPr>
              <a:t>Státní fond životního prostředí ČR</a:t>
            </a:r>
            <a:endParaRPr lang="cs-CZ" sz="1400" smtClean="0">
              <a:solidFill>
                <a:srgbClr val="0046AD"/>
              </a:solidFill>
              <a:latin typeface="JohnSans Text Pro" pitchFamily="50" charset="-18"/>
            </a:endParaRPr>
          </a:p>
          <a:p>
            <a:pPr eaLnBrk="1" hangingPunct="1">
              <a:defRPr/>
            </a:pPr>
            <a:r>
              <a:rPr lang="cs-CZ" sz="1400" b="1" smtClean="0">
                <a:solidFill>
                  <a:srgbClr val="0046AD"/>
                </a:solidFill>
                <a:latin typeface="JohnSans Text Pro" pitchFamily="50" charset="-18"/>
              </a:rPr>
              <a:t>www.opzp.cz</a:t>
            </a:r>
            <a:r>
              <a:rPr lang="cs-CZ" sz="1200" smtClean="0">
                <a:solidFill>
                  <a:srgbClr val="73767D"/>
                </a:solidFill>
                <a:latin typeface="JohnSans Text Pro" pitchFamily="50" charset="-18"/>
              </a:rPr>
              <a:t> </a:t>
            </a:r>
            <a:r>
              <a:rPr lang="cs-CZ" sz="800" smtClean="0">
                <a:solidFill>
                  <a:srgbClr val="73767D"/>
                </a:solidFill>
                <a:latin typeface="Wingdings" pitchFamily="2" charset="2"/>
              </a:rPr>
              <a:t>n</a:t>
            </a:r>
            <a:r>
              <a:rPr lang="cs-CZ" sz="800" smtClean="0">
                <a:solidFill>
                  <a:srgbClr val="73767D"/>
                </a:solidFill>
                <a:latin typeface="JohnSans Text Pro" pitchFamily="50" charset="-18"/>
              </a:rPr>
              <a:t>  </a:t>
            </a:r>
            <a:r>
              <a:rPr lang="cs-CZ" sz="1400" b="1" smtClean="0">
                <a:solidFill>
                  <a:srgbClr val="3F9C35"/>
                </a:solidFill>
                <a:latin typeface="JohnSans Text Pro" pitchFamily="50" charset="-18"/>
              </a:rPr>
              <a:t>zelená linka 800 260 500</a:t>
            </a:r>
            <a:r>
              <a:rPr lang="cs-CZ" sz="1200" smtClean="0">
                <a:solidFill>
                  <a:srgbClr val="73767D"/>
                </a:solidFill>
                <a:latin typeface="JohnSans Text Pro" pitchFamily="50" charset="-18"/>
              </a:rPr>
              <a:t> </a:t>
            </a:r>
            <a:r>
              <a:rPr lang="cs-CZ" sz="800" smtClean="0">
                <a:solidFill>
                  <a:srgbClr val="73767D"/>
                </a:solidFill>
                <a:latin typeface="Wingdings" pitchFamily="2" charset="2"/>
              </a:rPr>
              <a:t>n</a:t>
            </a:r>
            <a:r>
              <a:rPr lang="cs-CZ" sz="800" smtClean="0">
                <a:solidFill>
                  <a:srgbClr val="73767D"/>
                </a:solidFill>
                <a:latin typeface="JohnSans Text Pro" pitchFamily="50" charset="-18"/>
              </a:rPr>
              <a:t>  </a:t>
            </a:r>
            <a:r>
              <a:rPr lang="cs-CZ" sz="1400" b="1" smtClean="0">
                <a:solidFill>
                  <a:srgbClr val="0046AD"/>
                </a:solidFill>
                <a:latin typeface="JohnSans Text Pro" pitchFamily="50" charset="-18"/>
              </a:rPr>
              <a:t>dotazy@sfzp.cz</a:t>
            </a: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7927975" y="0"/>
            <a:ext cx="1216025" cy="1216025"/>
          </a:xfrm>
          <a:prstGeom prst="rect">
            <a:avLst/>
          </a:prstGeom>
          <a:solidFill>
            <a:srgbClr val="3F9C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800" smtClean="0">
              <a:solidFill>
                <a:prstClr val="black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5288" y="188913"/>
            <a:ext cx="7377112" cy="8636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5288" y="2852738"/>
            <a:ext cx="8353425" cy="180022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95288" y="6245225"/>
            <a:ext cx="2195512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9551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1A474-2C98-45D5-A324-17E8C8789D3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1283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2164D-D5C2-4788-96BF-652384C436E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0710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6F406-CA59-4787-A173-7F0F0FD3EB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9770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388" y="1600200"/>
            <a:ext cx="4208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40250" y="1600200"/>
            <a:ext cx="42084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2F727-4534-4EE6-AF95-05D812316E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4301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D49FC-41A2-4EEB-A159-7E33A29A7CB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4873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B4FFE-F7B2-4D50-AB86-B2FB7CC85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9089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B71EE-2500-4FF0-B4EB-699E8AAB61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0880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6EDD4-838B-4951-BF74-155B33814D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1222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62D2-062A-4DEC-BE41-C57FB8FEA82F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0F47-9465-40D6-8E60-5BA15C0A02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95259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1B183-90E9-4930-9CEB-10B04DC9F8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8933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BA809-6952-47FF-82D4-B21E236CF3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3735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07175" y="274638"/>
            <a:ext cx="2141538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79388" y="274638"/>
            <a:ext cx="6275387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E69C5-80A4-449A-8FA4-F91F8CD0C11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9823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9144000" cy="1216025"/>
          </a:xfrm>
          <a:prstGeom prst="rect">
            <a:avLst/>
          </a:prstGeom>
          <a:solidFill>
            <a:srgbClr val="0046A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800" smtClean="0">
              <a:solidFill>
                <a:prstClr val="black"/>
              </a:solidFill>
            </a:endParaRPr>
          </a:p>
        </p:txBody>
      </p:sp>
      <p:pic>
        <p:nvPicPr>
          <p:cNvPr id="4" name="Picture 8" descr="Banner_FS_ERDF_RGB_3_horizo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90663"/>
            <a:ext cx="835342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692275" y="5734050"/>
            <a:ext cx="70564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cs-CZ" sz="1400" smtClean="0">
                <a:solidFill>
                  <a:prstClr val="black"/>
                </a:solidFill>
                <a:latin typeface="Arial Unicode MS" pitchFamily="34" charset="-128"/>
              </a:rPr>
              <a:t>Ministerstvo životního prostředí</a:t>
            </a:r>
            <a:r>
              <a:rPr lang="cs-CZ" sz="1200" smtClean="0">
                <a:solidFill>
                  <a:prstClr val="black"/>
                </a:solidFill>
                <a:latin typeface="Arial Unicode MS" pitchFamily="34" charset="-128"/>
              </a:rPr>
              <a:t> </a:t>
            </a:r>
            <a:r>
              <a:rPr lang="cs-CZ" sz="800" smtClean="0">
                <a:solidFill>
                  <a:prstClr val="black"/>
                </a:solidFill>
                <a:latin typeface="Wingdings" pitchFamily="2" charset="2"/>
              </a:rPr>
              <a:t>n</a:t>
            </a:r>
            <a:r>
              <a:rPr lang="cs-CZ" sz="800" smtClean="0">
                <a:solidFill>
                  <a:prstClr val="black"/>
                </a:solidFill>
                <a:latin typeface="Arial Unicode MS" pitchFamily="34" charset="-128"/>
              </a:rPr>
              <a:t>  </a:t>
            </a:r>
            <a:r>
              <a:rPr lang="cs-CZ" sz="1400" smtClean="0">
                <a:solidFill>
                  <a:prstClr val="black"/>
                </a:solidFill>
                <a:latin typeface="Arial Unicode MS" pitchFamily="34" charset="-128"/>
              </a:rPr>
              <a:t>Státní fond životního prostředí ČR</a:t>
            </a:r>
          </a:p>
          <a:p>
            <a:pPr eaLnBrk="1" hangingPunct="1">
              <a:defRPr/>
            </a:pPr>
            <a:r>
              <a:rPr lang="cs-CZ" sz="1400" b="1" smtClean="0">
                <a:solidFill>
                  <a:srgbClr val="0046AD"/>
                </a:solidFill>
                <a:latin typeface="Arial Unicode MS" pitchFamily="34" charset="-128"/>
              </a:rPr>
              <a:t>www.opzp.cz</a:t>
            </a:r>
            <a:r>
              <a:rPr lang="cs-CZ" sz="1200" smtClean="0">
                <a:solidFill>
                  <a:srgbClr val="73767D"/>
                </a:solidFill>
                <a:latin typeface="Arial Unicode MS" pitchFamily="34" charset="-128"/>
              </a:rPr>
              <a:t> </a:t>
            </a:r>
            <a:r>
              <a:rPr lang="cs-CZ" sz="800" smtClean="0">
                <a:solidFill>
                  <a:prstClr val="black"/>
                </a:solidFill>
                <a:latin typeface="Wingdings" pitchFamily="2" charset="2"/>
              </a:rPr>
              <a:t>n</a:t>
            </a:r>
            <a:r>
              <a:rPr lang="cs-CZ" sz="800" smtClean="0">
                <a:solidFill>
                  <a:srgbClr val="73767D"/>
                </a:solidFill>
                <a:latin typeface="Arial Unicode MS" pitchFamily="34" charset="-128"/>
              </a:rPr>
              <a:t>  </a:t>
            </a:r>
            <a:r>
              <a:rPr lang="cs-CZ" sz="1400" b="1" smtClean="0">
                <a:solidFill>
                  <a:srgbClr val="3F9C35"/>
                </a:solidFill>
                <a:latin typeface="Arial Unicode MS" pitchFamily="34" charset="-128"/>
              </a:rPr>
              <a:t>zelená linka 800 260 500</a:t>
            </a:r>
            <a:r>
              <a:rPr lang="cs-CZ" sz="1200" smtClean="0">
                <a:solidFill>
                  <a:srgbClr val="73767D"/>
                </a:solidFill>
                <a:latin typeface="Arial Unicode MS" pitchFamily="34" charset="-128"/>
              </a:rPr>
              <a:t> </a:t>
            </a:r>
            <a:r>
              <a:rPr lang="cs-CZ" sz="800" smtClean="0">
                <a:solidFill>
                  <a:prstClr val="black"/>
                </a:solidFill>
                <a:latin typeface="Wingdings" pitchFamily="2" charset="2"/>
              </a:rPr>
              <a:t>n</a:t>
            </a:r>
            <a:r>
              <a:rPr lang="cs-CZ" sz="800" smtClean="0">
                <a:solidFill>
                  <a:srgbClr val="73767D"/>
                </a:solidFill>
                <a:latin typeface="Arial Unicode MS" pitchFamily="34" charset="-128"/>
              </a:rPr>
              <a:t>  </a:t>
            </a:r>
            <a:r>
              <a:rPr lang="cs-CZ" sz="1400" b="1" smtClean="0">
                <a:solidFill>
                  <a:srgbClr val="0046AD"/>
                </a:solidFill>
                <a:latin typeface="Arial Unicode MS" pitchFamily="34" charset="-128"/>
              </a:rPr>
              <a:t>dotazy@sfzp.cz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7927975" y="0"/>
            <a:ext cx="1216025" cy="1216025"/>
          </a:xfrm>
          <a:prstGeom prst="rect">
            <a:avLst/>
          </a:prstGeom>
          <a:solidFill>
            <a:srgbClr val="3F9C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800" smtClean="0">
              <a:solidFill>
                <a:prstClr val="black"/>
              </a:solidFill>
            </a:endParaRPr>
          </a:p>
        </p:txBody>
      </p:sp>
      <p:pic>
        <p:nvPicPr>
          <p:cNvPr id="7" name="Obrázek 12" descr="Mozaika_prezentace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23"/>
          <a:stretch>
            <a:fillRect/>
          </a:stretch>
        </p:blipFill>
        <p:spPr bwMode="auto">
          <a:xfrm>
            <a:off x="0" y="0"/>
            <a:ext cx="7929563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95288" y="2852738"/>
            <a:ext cx="8353425" cy="180022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95288" y="6245225"/>
            <a:ext cx="2195512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9551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B1146-D017-4D30-8341-E378A39A767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41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62D2-062A-4DEC-BE41-C57FB8FEA82F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0F47-9465-40D6-8E60-5BA15C0A02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8281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04864"/>
            <a:ext cx="4038600" cy="39212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04864"/>
            <a:ext cx="4038600" cy="39212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62D2-062A-4DEC-BE41-C57FB8FEA82F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0F47-9465-40D6-8E60-5BA15C0A02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3240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221317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852935"/>
            <a:ext cx="4040188" cy="3273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221317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852935"/>
            <a:ext cx="4041775" cy="3273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62D2-062A-4DEC-BE41-C57FB8FEA82F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0F47-9465-40D6-8E60-5BA15C0A02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1954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61864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62D2-062A-4DEC-BE41-C57FB8FEA82F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0F47-9465-40D6-8E60-5BA15C0A02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49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62D2-062A-4DEC-BE41-C57FB8FEA82F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0F47-9465-40D6-8E60-5BA15C0A02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0427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052737"/>
            <a:ext cx="5111750" cy="51125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3921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62D2-062A-4DEC-BE41-C57FB8FEA82F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0F47-9465-40D6-8E60-5BA15C0A02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8227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748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62D2-062A-4DEC-BE41-C57FB8FEA82F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0F47-9465-40D6-8E60-5BA15C0A02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885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288000" y="126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3568" y="2420938"/>
            <a:ext cx="7848872" cy="3705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E62D2-062A-4DEC-BE41-C57FB8FEA82F}" type="datetimeFigureOut">
              <a:rPr lang="cs-CZ" smtClean="0"/>
              <a:t>19.10.2016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50F47-9465-40D6-8E60-5BA15C0A02FA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0" y="0"/>
            <a:ext cx="9144000" cy="103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1216025"/>
          </a:xfrm>
          <a:prstGeom prst="rect">
            <a:avLst/>
          </a:prstGeom>
          <a:solidFill>
            <a:srgbClr val="0046A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800" smtClean="0">
              <a:solidFill>
                <a:prstClr val="black"/>
              </a:solidFill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74638"/>
            <a:ext cx="727233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600200"/>
            <a:ext cx="85693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>
              <a:solidFill>
                <a:prstClr val="black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3767D"/>
                </a:solidFill>
                <a:latin typeface="Arial" charset="0"/>
              </a:defRPr>
            </a:lvl1pPr>
          </a:lstStyle>
          <a:p>
            <a:pPr>
              <a:defRPr/>
            </a:pPr>
            <a:fld id="{75FF7201-C3EB-4C35-835B-32640E768B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3081" name="Rectangle 9"/>
          <p:cNvSpPr>
            <a:spLocks noChangeArrowheads="1"/>
          </p:cNvSpPr>
          <p:nvPr userDrawn="1"/>
        </p:nvSpPr>
        <p:spPr bwMode="auto">
          <a:xfrm>
            <a:off x="7927975" y="0"/>
            <a:ext cx="1216025" cy="1216025"/>
          </a:xfrm>
          <a:prstGeom prst="rect">
            <a:avLst/>
          </a:prstGeom>
          <a:solidFill>
            <a:srgbClr val="3F9C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80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47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1" grpId="0" animBg="1"/>
      <p:bldP spid="3081" grpId="1" animBg="1"/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JohnSans Text Pro" pitchFamily="50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JohnSans Text Pro" pitchFamily="50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JohnSans Text Pro" pitchFamily="50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JohnSans Text Pro" pitchFamily="50" charset="-18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800" b="1">
          <a:solidFill>
            <a:srgbClr val="0046AD"/>
          </a:solidFill>
          <a:latin typeface="+mn-lt"/>
          <a:ea typeface="+mn-ea"/>
          <a:cs typeface="+mn-cs"/>
        </a:defRPr>
      </a:lvl1pPr>
      <a:lvl2pPr marL="825500" indent="-285750" algn="l" rtl="0" eaLnBrk="0" fontAlgn="base" hangingPunct="0">
        <a:spcBef>
          <a:spcPct val="20000"/>
        </a:spcBef>
        <a:spcAft>
          <a:spcPct val="0"/>
        </a:spcAft>
        <a:buClr>
          <a:srgbClr val="0046AD"/>
        </a:buClr>
        <a:buFont typeface="Wingdings" pitchFamily="2" charset="2"/>
        <a:buChar char="§"/>
        <a:defRPr sz="2800">
          <a:solidFill>
            <a:srgbClr val="73767D"/>
          </a:solidFill>
          <a:latin typeface="+mn-lt"/>
        </a:defRPr>
      </a:lvl2pPr>
      <a:lvl3pPr marL="1233488" indent="-228600" algn="l" rtl="0" eaLnBrk="0" fontAlgn="base" hangingPunct="0">
        <a:spcBef>
          <a:spcPct val="20000"/>
        </a:spcBef>
        <a:spcAft>
          <a:spcPct val="0"/>
        </a:spcAft>
        <a:buClr>
          <a:srgbClr val="3F9C35"/>
        </a:buClr>
        <a:buFont typeface="Wingdings" pitchFamily="2" charset="2"/>
        <a:buChar char="§"/>
        <a:defRPr sz="2400">
          <a:solidFill>
            <a:srgbClr val="73767D"/>
          </a:solidFill>
          <a:latin typeface="+mn-lt"/>
        </a:defRPr>
      </a:lvl3pPr>
      <a:lvl4pPr marL="1641475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73767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JohnSans Text Pro" pitchFamily="50" charset="-18"/>
        <a:buChar char="–"/>
        <a:defRPr sz="2000">
          <a:solidFill>
            <a:srgbClr val="73767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JohnSans Text Pro" pitchFamily="50" charset="-18"/>
        <a:buChar char="–"/>
        <a:defRPr sz="2000">
          <a:solidFill>
            <a:srgbClr val="73767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JohnSans Text Pro" pitchFamily="50" charset="-18"/>
        <a:buChar char="–"/>
        <a:defRPr sz="2000">
          <a:solidFill>
            <a:srgbClr val="73767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JohnSans Text Pro" pitchFamily="50" charset="-18"/>
        <a:buChar char="–"/>
        <a:defRPr sz="2000">
          <a:solidFill>
            <a:srgbClr val="73767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JohnSans Text Pro" pitchFamily="50" charset="-18"/>
        <a:buChar char="–"/>
        <a:defRPr sz="2000">
          <a:solidFill>
            <a:srgbClr val="73767D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vazelenausporam.cz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kait.cz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po.cz/" TargetMode="External"/><Relationship Id="rId4" Type="http://schemas.openxmlformats.org/officeDocument/2006/relationships/hyperlink" Target="http://www.cka.cc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12776"/>
            <a:ext cx="5184576" cy="464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88032" y="1268760"/>
            <a:ext cx="8604448" cy="7920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 smtClean="0">
                <a:solidFill>
                  <a:srgbClr val="003AA9"/>
                </a:solidFill>
              </a:rPr>
              <a:t>3. Výzva pro RD 2015</a:t>
            </a:r>
          </a:p>
        </p:txBody>
      </p:sp>
      <p:sp>
        <p:nvSpPr>
          <p:cNvPr id="2" name="Obdélník 1"/>
          <p:cNvSpPr/>
          <p:nvPr/>
        </p:nvSpPr>
        <p:spPr>
          <a:xfrm>
            <a:off x="269652" y="2078385"/>
            <a:ext cx="864120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b="1" dirty="0" smtClean="0">
                <a:solidFill>
                  <a:srgbClr val="3DA200"/>
                </a:solidFill>
                <a:latin typeface="Arial" pitchFamily="34" charset="0"/>
                <a:cs typeface="Arial" pitchFamily="34" charset="0"/>
              </a:rPr>
              <a:t>Oblast podpory A.4.</a:t>
            </a:r>
          </a:p>
          <a:p>
            <a:pPr marL="432000" lvl="0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odpora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na zpracování 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odborného posudku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a zajištění odborného 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technického </a:t>
            </a:r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dozoru,</a:t>
            </a:r>
          </a:p>
          <a:p>
            <a:pPr marL="432000" lvl="0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aximální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celková výše podpory v této podoblasti je 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25 000 Kč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max. však 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15 %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z alokované částky podpory v podoblasti A.0, A.1,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A.2, A.3.</a:t>
            </a:r>
          </a:p>
        </p:txBody>
      </p:sp>
      <p:pic>
        <p:nvPicPr>
          <p:cNvPr id="19458" name="Picture 2" descr="C:\Users\mkotera\Desktop\ZU_realizované projekty_starší\RD Praha 9 zatepleni_lowress\IMG_94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13906"/>
            <a:ext cx="4032448" cy="26882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36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88032" y="1268760"/>
            <a:ext cx="8604448" cy="7920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 smtClean="0">
                <a:solidFill>
                  <a:srgbClr val="003AA9"/>
                </a:solidFill>
              </a:rPr>
              <a:t>3. Výzva pro RD 2015</a:t>
            </a:r>
          </a:p>
        </p:txBody>
      </p:sp>
      <p:sp>
        <p:nvSpPr>
          <p:cNvPr id="2" name="Obdélník 1"/>
          <p:cNvSpPr/>
          <p:nvPr/>
        </p:nvSpPr>
        <p:spPr>
          <a:xfrm>
            <a:off x="269652" y="2078385"/>
            <a:ext cx="8641208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b="1" dirty="0" smtClean="0">
                <a:solidFill>
                  <a:srgbClr val="3DA200"/>
                </a:solidFill>
                <a:latin typeface="Arial" pitchFamily="34" charset="0"/>
                <a:cs typeface="Arial" pitchFamily="34" charset="0"/>
              </a:rPr>
              <a:t>Oblast podpory B (novostavby, pasivní dům) – podmínky:</a:t>
            </a:r>
          </a:p>
          <a:p>
            <a:pPr marL="432000" lvl="0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rodinný dům, který bude podpořen z této oblasti podpory, 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nelze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čerpat podporu z oblastí podpory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A (</a:t>
            </a:r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zateplen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í)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a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C (</a:t>
            </a:r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obnovitelný zdroj)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marL="432000" lvl="0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ž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adatelem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a příjemcem podpory může být pouze 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první vlastník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rodinného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domu,</a:t>
            </a:r>
          </a:p>
          <a:p>
            <a:pPr marL="432000" lvl="0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nstalace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zařízení využívajících energii z obnovitelných zdrojů musí být provedena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dodavatelsky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marL="432000" lvl="0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aximální 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velikost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novostavby rodinného domu, na kterou lze čerpat podporu, je omezena 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 350 m</a:t>
            </a:r>
            <a:r>
              <a:rPr lang="cs-CZ" sz="2000" b="1" baseline="300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celkové energeticky vztažné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plochy.</a:t>
            </a:r>
          </a:p>
          <a:p>
            <a:pPr marL="432000" lvl="0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488" y="1083779"/>
            <a:ext cx="14763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11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5584" y="1052736"/>
            <a:ext cx="833886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 smtClean="0">
                <a:solidFill>
                  <a:srgbClr val="003AA9"/>
                </a:solidFill>
              </a:rPr>
              <a:t>3. </a:t>
            </a:r>
            <a:r>
              <a:rPr lang="cs-CZ" sz="3200" b="1" dirty="0">
                <a:solidFill>
                  <a:srgbClr val="003AA9"/>
                </a:solidFill>
              </a:rPr>
              <a:t>Výzva pro </a:t>
            </a:r>
            <a:r>
              <a:rPr lang="cs-CZ" sz="3200" b="1" dirty="0" smtClean="0">
                <a:solidFill>
                  <a:srgbClr val="003AA9"/>
                </a:solidFill>
              </a:rPr>
              <a:t>RD</a:t>
            </a:r>
            <a:endParaRPr lang="cs-CZ" sz="3200" b="1" dirty="0">
              <a:solidFill>
                <a:srgbClr val="003AA9"/>
              </a:solidFill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030816"/>
              </p:ext>
            </p:extLst>
          </p:nvPr>
        </p:nvGraphicFramePr>
        <p:xfrm>
          <a:off x="467544" y="2132856"/>
          <a:ext cx="8336637" cy="3888431"/>
        </p:xfrm>
        <a:graphic>
          <a:graphicData uri="http://schemas.openxmlformats.org/drawingml/2006/table">
            <a:tbl>
              <a:tblPr/>
              <a:tblGrid>
                <a:gridCol w="4426533"/>
                <a:gridCol w="1918164"/>
                <a:gridCol w="1032858"/>
                <a:gridCol w="959082"/>
              </a:tblGrid>
              <a:tr h="8973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Sledovaný parametr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Označení [Jednotky]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Podoblast podpory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B.1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Podoblast podpory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B.2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991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Měrná roční potřeba tepla na vytápění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cs-CZ" sz="1400" baseline="-25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 </a:t>
                      </a: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kWh.m</a:t>
                      </a:r>
                      <a:r>
                        <a:rPr lang="cs-CZ" sz="14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-2</a:t>
                      </a: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.rok</a:t>
                      </a:r>
                      <a:r>
                        <a:rPr lang="cs-CZ" sz="14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-1</a:t>
                      </a: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≤ 20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≤ 15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Měrná neobnovitelná primární energie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cs-CZ" sz="1400" baseline="-25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pN,A</a:t>
                      </a:r>
                      <a:r>
                        <a:rPr lang="cs-CZ" sz="1400" baseline="-25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kWh.m</a:t>
                      </a:r>
                      <a:r>
                        <a:rPr lang="cs-CZ" sz="14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-2</a:t>
                      </a: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.rok</a:t>
                      </a:r>
                      <a:r>
                        <a:rPr lang="cs-CZ" sz="14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-1</a:t>
                      </a: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≤ 90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≤ 60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Součinitel prostupu tepla jednotlivých konstrukcí na systémové hranici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 [</a:t>
                      </a: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W.m</a:t>
                      </a:r>
                      <a:r>
                        <a:rPr lang="cs-CZ" sz="14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-2</a:t>
                      </a: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.K</a:t>
                      </a:r>
                      <a:r>
                        <a:rPr lang="cs-CZ" sz="14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-1</a:t>
                      </a: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≤ </a:t>
                      </a: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  <a:r>
                        <a:rPr lang="cs-CZ" sz="1400" baseline="-25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pas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≤ </a:t>
                      </a: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  <a:r>
                        <a:rPr lang="cs-CZ" sz="1400" baseline="-25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pas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Průměrný součinitel prostupu tepla obálkou budovy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</a:t>
                      </a:r>
                      <a:r>
                        <a:rPr lang="cs-CZ" sz="1400" baseline="-25000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em</a:t>
                      </a:r>
                      <a:r>
                        <a:rPr lang="cs-CZ" sz="1400" baseline="-25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W.m</a:t>
                      </a:r>
                      <a:r>
                        <a:rPr lang="cs-CZ" sz="14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-2</a:t>
                      </a: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.K</a:t>
                      </a:r>
                      <a:r>
                        <a:rPr lang="cs-CZ" sz="1400" baseline="30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-1</a:t>
                      </a: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≤ 0,22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≤ 0,22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Průvzdušnost obálky budovy po dokončení stavby 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cs-CZ" sz="1400" baseline="-25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50 </a:t>
                      </a: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[h</a:t>
                      </a:r>
                      <a:r>
                        <a:rPr lang="cs-CZ" sz="1400" baseline="300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-1</a:t>
                      </a: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≤ 0,6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≤ 0,6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Nejvyšší denní teplota vzduchu v místnosti v letním období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θ</a:t>
                      </a:r>
                      <a:r>
                        <a:rPr lang="cs-CZ" sz="1400" baseline="-250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ai,max</a:t>
                      </a: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[°</a:t>
                      </a: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C]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≤ θ</a:t>
                      </a:r>
                      <a:r>
                        <a:rPr lang="cs-CZ" sz="14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ai,max,N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≤ θ</a:t>
                      </a:r>
                      <a:r>
                        <a:rPr lang="cs-CZ" sz="1400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ai,max,N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8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Povinná instalace systému nuceného větrání se zpětným získáváním tepla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[-]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Ano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Ano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98484" y="1556792"/>
            <a:ext cx="38138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cs-CZ" altLang="cs-CZ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Podmínky pro oblast podpory </a:t>
            </a:r>
            <a:r>
              <a:rPr lang="cs-CZ" altLang="cs-CZ" sz="1800" b="1" dirty="0" smtClean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B </a:t>
            </a:r>
            <a:r>
              <a:rPr kumimoji="0" lang="cs-CZ" altLang="cs-CZ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endParaRPr kumimoji="0" lang="cs-CZ" altLang="cs-CZ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86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88032" y="1268760"/>
            <a:ext cx="8604448" cy="7920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 smtClean="0">
                <a:solidFill>
                  <a:srgbClr val="003AA9"/>
                </a:solidFill>
              </a:rPr>
              <a:t>3. Výzva pro RD 2015</a:t>
            </a:r>
          </a:p>
        </p:txBody>
      </p:sp>
      <p:sp>
        <p:nvSpPr>
          <p:cNvPr id="2" name="Obdélník 1"/>
          <p:cNvSpPr/>
          <p:nvPr/>
        </p:nvSpPr>
        <p:spPr>
          <a:xfrm>
            <a:off x="269652" y="1844824"/>
            <a:ext cx="864120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b="1" dirty="0" smtClean="0">
                <a:solidFill>
                  <a:srgbClr val="3DA200"/>
                </a:solidFill>
                <a:latin typeface="Arial" pitchFamily="34" charset="0"/>
                <a:cs typeface="Arial" pitchFamily="34" charset="0"/>
              </a:rPr>
              <a:t>Oblast podpory B.1 a  B.2 – výše dotace</a:t>
            </a:r>
          </a:p>
          <a:p>
            <a:pPr marL="432000" lvl="0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v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ýše podpory v oblasti B.1 je </a:t>
            </a:r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300 000 Kč</a:t>
            </a:r>
          </a:p>
          <a:p>
            <a:pPr marL="432000" lvl="0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v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ýše podpory v oblasti B.2 je </a:t>
            </a:r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450 000 Kč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cs-CZ" sz="2000" b="1" dirty="0">
                <a:solidFill>
                  <a:srgbClr val="3DA200"/>
                </a:solidFill>
                <a:latin typeface="Arial" pitchFamily="34" charset="0"/>
                <a:cs typeface="Arial" pitchFamily="34" charset="0"/>
              </a:rPr>
              <a:t>Oblast podpory </a:t>
            </a:r>
            <a:r>
              <a:rPr lang="cs-CZ" sz="2000" b="1" dirty="0" smtClean="0">
                <a:solidFill>
                  <a:srgbClr val="3DA200"/>
                </a:solidFill>
                <a:latin typeface="Arial" pitchFamily="34" charset="0"/>
                <a:cs typeface="Arial" pitchFamily="34" charset="0"/>
              </a:rPr>
              <a:t>B.3</a:t>
            </a:r>
          </a:p>
          <a:p>
            <a:pPr marL="432000" lvl="0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cs-CZ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odpora </a:t>
            </a:r>
            <a:r>
              <a:rPr lang="cs-C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 poskytuje na zpracování 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odborného posudku </a:t>
            </a:r>
            <a:r>
              <a:rPr lang="cs-C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 podání žádosti a na 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zajištění měření </a:t>
            </a:r>
            <a:r>
              <a:rPr lang="cs-C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průvzdušnosti obálky budovy (</a:t>
            </a:r>
            <a:r>
              <a:rPr lang="cs-CZ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blower</a:t>
            </a:r>
            <a:r>
              <a:rPr lang="cs-C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door</a:t>
            </a:r>
            <a:r>
              <a:rPr lang="cs-C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test</a:t>
            </a:r>
            <a:r>
              <a:rPr lang="cs-CZ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432000" lvl="0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cs-CZ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ýše </a:t>
            </a:r>
            <a:r>
              <a:rPr lang="cs-C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podpory v oblasti </a:t>
            </a:r>
            <a:r>
              <a:rPr lang="cs-CZ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B.3 </a:t>
            </a:r>
            <a:r>
              <a:rPr lang="cs-C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je </a:t>
            </a:r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35 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000 </a:t>
            </a:r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Kč</a:t>
            </a:r>
            <a:endParaRPr lang="cs-CZ" sz="20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cs-CZ" sz="2000" b="1" dirty="0">
                <a:solidFill>
                  <a:srgbClr val="3DA200"/>
                </a:solidFill>
                <a:latin typeface="Arial" pitchFamily="34" charset="0"/>
                <a:cs typeface="Arial" pitchFamily="34" charset="0"/>
              </a:rPr>
              <a:t>Oblast podpory </a:t>
            </a:r>
            <a:r>
              <a:rPr lang="cs-CZ" sz="2000" b="1" dirty="0" smtClean="0">
                <a:solidFill>
                  <a:srgbClr val="3DA200"/>
                </a:solidFill>
                <a:latin typeface="Arial" pitchFamily="34" charset="0"/>
                <a:cs typeface="Arial" pitchFamily="34" charset="0"/>
              </a:rPr>
              <a:t>B.4</a:t>
            </a:r>
            <a:endParaRPr lang="cs-CZ" sz="2000" b="1" dirty="0">
              <a:solidFill>
                <a:srgbClr val="3DA200"/>
              </a:solidFill>
              <a:latin typeface="Arial" pitchFamily="34" charset="0"/>
              <a:cs typeface="Arial" pitchFamily="34" charset="0"/>
            </a:endParaRPr>
          </a:p>
          <a:p>
            <a:pPr marL="432000" lvl="0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cs-CZ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výhodnění </a:t>
            </a:r>
            <a:r>
              <a:rPr lang="cs-C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při 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použití výrobků </a:t>
            </a:r>
            <a:r>
              <a:rPr lang="cs-C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 zpracovaným environmentálním prohlášením o produktu (EPD</a:t>
            </a:r>
            <a:r>
              <a:rPr lang="cs-CZ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432000" lvl="0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cs-CZ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ýstavba je zvýhodněna </a:t>
            </a:r>
            <a:r>
              <a:rPr lang="cs-CZ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částkou 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10 000 </a:t>
            </a:r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Kč</a:t>
            </a:r>
          </a:p>
        </p:txBody>
      </p:sp>
    </p:spTree>
    <p:extLst>
      <p:ext uri="{BB962C8B-B14F-4D97-AF65-F5344CB8AC3E}">
        <p14:creationId xmlns:p14="http://schemas.microsoft.com/office/powerpoint/2010/main" val="41990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69652" y="1124744"/>
            <a:ext cx="8604448" cy="7920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 smtClean="0">
                <a:solidFill>
                  <a:srgbClr val="003AA9"/>
                </a:solidFill>
              </a:rPr>
              <a:t>3. Výzva pro RD 2015</a:t>
            </a:r>
          </a:p>
        </p:txBody>
      </p:sp>
      <p:sp>
        <p:nvSpPr>
          <p:cNvPr id="2" name="Obdélník 1"/>
          <p:cNvSpPr/>
          <p:nvPr/>
        </p:nvSpPr>
        <p:spPr>
          <a:xfrm>
            <a:off x="283369" y="1909242"/>
            <a:ext cx="8641208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b="1" dirty="0" smtClean="0">
                <a:solidFill>
                  <a:srgbClr val="3DA200"/>
                </a:solidFill>
                <a:latin typeface="Arial" pitchFamily="34" charset="0"/>
                <a:cs typeface="Arial" pitchFamily="34" charset="0"/>
              </a:rPr>
              <a:t>Oblast podpory </a:t>
            </a:r>
            <a:r>
              <a:rPr lang="cs-CZ" sz="2000" b="1" dirty="0">
                <a:solidFill>
                  <a:srgbClr val="3DA200"/>
                </a:solidFill>
                <a:latin typeface="Arial" pitchFamily="34" charset="0"/>
                <a:cs typeface="Arial" pitchFamily="34" charset="0"/>
              </a:rPr>
              <a:t>C.1 a C.2 (</a:t>
            </a:r>
            <a:r>
              <a:rPr lang="cs-CZ" sz="2000" b="1" dirty="0" smtClean="0">
                <a:solidFill>
                  <a:srgbClr val="3DA200"/>
                </a:solidFill>
                <a:latin typeface="Arial" pitchFamily="34" charset="0"/>
                <a:cs typeface="Arial" pitchFamily="34" charset="0"/>
              </a:rPr>
              <a:t>instalace obnovitelných zdrojů energie) – podmínky:</a:t>
            </a:r>
          </a:p>
          <a:p>
            <a:pPr marL="432000" lvl="0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odporu 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nelze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poskytnout na výměnu kotlů na tuhá paliva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ve vlastnictví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fyzických osob provedenou 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 15. 7. 2015 (včetně</a:t>
            </a:r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),</a:t>
            </a:r>
          </a:p>
          <a:p>
            <a:pPr marL="432000" lvl="0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opatření </a:t>
            </a:r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C.1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je možno žádat výhradně 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současně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s opatřením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z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oblasti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podpory </a:t>
            </a:r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(zateplení stávajícího RD)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marL="432000" lvl="0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ž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ádat na opatření 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C.2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lze pouze na rodinné domy,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které </a:t>
            </a:r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jsou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alespoň </a:t>
            </a:r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částečně zatepleny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měrná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roční potřeba tepla na vytápění </a:t>
            </a:r>
            <a:r>
              <a:rPr lang="cs-CZ" sz="2000" i="1" dirty="0" smtClean="0">
                <a:latin typeface="Arial" pitchFamily="34" charset="0"/>
                <a:cs typeface="Arial" pitchFamily="34" charset="0"/>
              </a:rPr>
              <a:t>nepřesahuje </a:t>
            </a:r>
            <a:r>
              <a:rPr lang="cs-CZ" sz="2000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150 </a:t>
            </a:r>
            <a:r>
              <a:rPr lang="cs-CZ" sz="20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kWh.m</a:t>
            </a:r>
            <a:r>
              <a:rPr lang="cs-CZ" sz="2000" i="1" baseline="30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-2</a:t>
            </a:r>
            <a:r>
              <a:rPr lang="cs-CZ" sz="2000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.rok</a:t>
            </a:r>
            <a:r>
              <a:rPr lang="cs-CZ" sz="2000" i="1" baseline="30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-1</a:t>
            </a:r>
            <a:r>
              <a:rPr lang="cs-CZ" sz="2000" baseline="300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),</a:t>
            </a:r>
          </a:p>
          <a:p>
            <a:pPr marL="432000" lvl="0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odpora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se 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neposkytuje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na pořízení kotlů určených na spalování 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tuhých fosilních paliv a nedřevní </a:t>
            </a:r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biomasy,</a:t>
            </a:r>
          </a:p>
          <a:p>
            <a:pPr marL="432000" lvl="0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ový zdroj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musí splňovat požadavky na </a:t>
            </a:r>
            <a:r>
              <a:rPr lang="cs-CZ" sz="20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ekodesign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(netýká se napojení na CZT – soustavy zásobování teplem).</a:t>
            </a:r>
          </a:p>
          <a:p>
            <a:pPr marL="432000" lvl="0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21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64840" y="1287840"/>
            <a:ext cx="8604448" cy="7920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 smtClean="0">
                <a:solidFill>
                  <a:srgbClr val="003AA9"/>
                </a:solidFill>
              </a:rPr>
              <a:t>Dotace na výměnu zdroje v programu Nová zelená úsporám pouze v těchto případech:</a:t>
            </a:r>
          </a:p>
        </p:txBody>
      </p:sp>
      <p:sp>
        <p:nvSpPr>
          <p:cNvPr id="2" name="Obdélník 1"/>
          <p:cNvSpPr/>
          <p:nvPr/>
        </p:nvSpPr>
        <p:spPr>
          <a:xfrm>
            <a:off x="288032" y="2348880"/>
            <a:ext cx="864120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 lvl="0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podpora na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výměnu kotlů na tuhá paliva ve vlastnictví fyzických osob provedenou </a:t>
            </a:r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před 15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7. 2015 (</a:t>
            </a:r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včetně),</a:t>
            </a:r>
          </a:p>
          <a:p>
            <a:pPr marL="432000" lvl="0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podpora na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výměnu kotlů na tuhá paliva ve vlastnictví </a:t>
            </a:r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právnických osob </a:t>
            </a:r>
          </a:p>
          <a:p>
            <a:pPr marL="432000" lvl="0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podpora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na výměnu </a:t>
            </a:r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elektrického vytápění za systém s tepelným čerpadlem</a:t>
            </a:r>
            <a:endParaRPr lang="cs-CZ" sz="20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32000" lvl="0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podpora na výměnu </a:t>
            </a:r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lokálních topidel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(kamna na tuhá fosilní paliva) za nový zdroj vytápění</a:t>
            </a:r>
          </a:p>
        </p:txBody>
      </p:sp>
    </p:spTree>
    <p:extLst>
      <p:ext uri="{BB962C8B-B14F-4D97-AF65-F5344CB8AC3E}">
        <p14:creationId xmlns:p14="http://schemas.microsoft.com/office/powerpoint/2010/main" val="85050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88032" y="1052736"/>
            <a:ext cx="8604448" cy="7920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 smtClean="0">
                <a:solidFill>
                  <a:srgbClr val="003AA9"/>
                </a:solidFill>
              </a:rPr>
              <a:t>3. Výzva pro RD 2015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754508"/>
              </p:ext>
            </p:extLst>
          </p:nvPr>
        </p:nvGraphicFramePr>
        <p:xfrm>
          <a:off x="611560" y="1628800"/>
          <a:ext cx="8064896" cy="4961168"/>
        </p:xfrm>
        <a:graphic>
          <a:graphicData uri="http://schemas.openxmlformats.org/drawingml/2006/table">
            <a:tbl>
              <a:tblPr/>
              <a:tblGrid>
                <a:gridCol w="1382323"/>
                <a:gridCol w="4201812"/>
                <a:gridCol w="1382323"/>
                <a:gridCol w="1098438"/>
              </a:tblGrid>
              <a:tr h="423723">
                <a:tc rowSpan="2">
                  <a:txBody>
                    <a:bodyPr/>
                    <a:lstStyle/>
                    <a:p>
                      <a:pPr indent="-444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Podoblast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indent="-444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podpory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7877" marR="3787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-444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Typ zdroje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7877" marR="3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-444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Calibri"/>
                          <a:ea typeface="Calibri"/>
                          <a:cs typeface="Calibri"/>
                        </a:rPr>
                        <a:t>Výše podpory [Kč/dům]</a:t>
                      </a:r>
                      <a:br>
                        <a:rPr lang="cs-CZ" sz="1200" b="1">
                          <a:effectLst/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cs-CZ" sz="1200" b="1">
                          <a:effectLst/>
                          <a:latin typeface="Calibri"/>
                          <a:ea typeface="Calibri"/>
                          <a:cs typeface="Calibri"/>
                        </a:rPr>
                        <a:t>dle podoblasti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7877" marR="3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4717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444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Calibri"/>
                          <a:ea typeface="Calibri"/>
                          <a:cs typeface="Calibri"/>
                        </a:rPr>
                        <a:t>C.1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7877" marR="3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-444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Calibri"/>
                          <a:ea typeface="Calibri"/>
                          <a:cs typeface="Calibri"/>
                        </a:rPr>
                        <a:t>C.2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37877" marR="3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23723">
                <a:tc>
                  <a:txBody>
                    <a:bodyPr/>
                    <a:lstStyle/>
                    <a:p>
                      <a:pPr indent="-444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Calibri"/>
                          <a:ea typeface="Calibri"/>
                          <a:cs typeface="Calibri"/>
                        </a:rPr>
                        <a:t>C.1.1</a:t>
                      </a:r>
                    </a:p>
                    <a:p>
                      <a:pPr indent="-444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Calibri"/>
                          <a:ea typeface="Calibri"/>
                          <a:cs typeface="Calibri"/>
                        </a:rPr>
                        <a:t>C.2.1</a:t>
                      </a:r>
                    </a:p>
                  </a:txBody>
                  <a:tcPr marL="37877" marR="3787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Kotel na biomasu s ruční dodávkou paliva</a:t>
                      </a:r>
                    </a:p>
                  </a:txBody>
                  <a:tcPr marL="37877" marR="3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44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50 000</a:t>
                      </a:r>
                    </a:p>
                  </a:txBody>
                  <a:tcPr marL="37877" marR="3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44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Calibri"/>
                        </a:rPr>
                        <a:t>40 000</a:t>
                      </a:r>
                    </a:p>
                  </a:txBody>
                  <a:tcPr marL="37877" marR="3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723">
                <a:tc>
                  <a:txBody>
                    <a:bodyPr/>
                    <a:lstStyle/>
                    <a:p>
                      <a:pPr indent="-444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Calibri"/>
                          <a:ea typeface="Calibri"/>
                          <a:cs typeface="Calibri"/>
                        </a:rPr>
                        <a:t>C.1.2</a:t>
                      </a:r>
                    </a:p>
                    <a:p>
                      <a:pPr indent="-444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Calibri"/>
                          <a:ea typeface="Calibri"/>
                          <a:cs typeface="Calibri"/>
                        </a:rPr>
                        <a:t>C.2.2</a:t>
                      </a:r>
                    </a:p>
                  </a:txBody>
                  <a:tcPr marL="37877" marR="3787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Kotel na biomasu se samočinnou dodávkou paliva</a:t>
                      </a:r>
                    </a:p>
                  </a:txBody>
                  <a:tcPr marL="37877" marR="3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44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100 000</a:t>
                      </a:r>
                    </a:p>
                  </a:txBody>
                  <a:tcPr marL="37877" marR="3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44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Calibri"/>
                        </a:rPr>
                        <a:t>80 000</a:t>
                      </a:r>
                    </a:p>
                  </a:txBody>
                  <a:tcPr marL="37877" marR="3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995">
                <a:tc>
                  <a:txBody>
                    <a:bodyPr/>
                    <a:lstStyle/>
                    <a:p>
                      <a:pPr indent="-444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Calibri"/>
                          <a:ea typeface="Calibri"/>
                          <a:cs typeface="Calibri"/>
                        </a:rPr>
                        <a:t>C.1.3</a:t>
                      </a:r>
                    </a:p>
                    <a:p>
                      <a:pPr indent="-444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Calibri"/>
                          <a:ea typeface="Calibri"/>
                          <a:cs typeface="Calibri"/>
                        </a:rPr>
                        <a:t>C.2.3</a:t>
                      </a:r>
                    </a:p>
                  </a:txBody>
                  <a:tcPr marL="37877" marR="3787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Krbová kamna na biomasu s teplovodním výměníkem s ruční dodávkou paliva a uzavřené krbové vložky s teplovodním výměníkem</a:t>
                      </a:r>
                    </a:p>
                  </a:txBody>
                  <a:tcPr marL="37877" marR="3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44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50 000</a:t>
                      </a:r>
                    </a:p>
                  </a:txBody>
                  <a:tcPr marL="37877" marR="3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44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Calibri"/>
                        </a:rPr>
                        <a:t>40 000</a:t>
                      </a:r>
                    </a:p>
                  </a:txBody>
                  <a:tcPr marL="37877" marR="3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115">
                <a:tc>
                  <a:txBody>
                    <a:bodyPr/>
                    <a:lstStyle/>
                    <a:p>
                      <a:pPr indent="-444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Calibri"/>
                          <a:ea typeface="Calibri"/>
                          <a:cs typeface="Calibri"/>
                        </a:rPr>
                        <a:t>C.1.4</a:t>
                      </a:r>
                    </a:p>
                    <a:p>
                      <a:pPr indent="-444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Calibri"/>
                          <a:ea typeface="Calibri"/>
                          <a:cs typeface="Calibri"/>
                        </a:rPr>
                        <a:t>C.2.4</a:t>
                      </a:r>
                    </a:p>
                  </a:txBody>
                  <a:tcPr marL="37877" marR="3787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Krbová kamna nebo vložka na biomasu s teplovodním výměníkem se samočinnou dodávkou paliva</a:t>
                      </a:r>
                    </a:p>
                  </a:txBody>
                  <a:tcPr marL="37877" marR="3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44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50 000</a:t>
                      </a:r>
                    </a:p>
                  </a:txBody>
                  <a:tcPr marL="37877" marR="3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44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40 000</a:t>
                      </a:r>
                    </a:p>
                  </a:txBody>
                  <a:tcPr marL="37877" marR="3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723">
                <a:tc>
                  <a:txBody>
                    <a:bodyPr/>
                    <a:lstStyle/>
                    <a:p>
                      <a:pPr indent="-444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Calibri"/>
                          <a:ea typeface="Calibri"/>
                          <a:cs typeface="Calibri"/>
                        </a:rPr>
                        <a:t>C.1.5</a:t>
                      </a:r>
                    </a:p>
                    <a:p>
                      <a:pPr indent="-444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Calibri"/>
                          <a:ea typeface="Calibri"/>
                          <a:cs typeface="Calibri"/>
                        </a:rPr>
                        <a:t>C.2.5</a:t>
                      </a:r>
                    </a:p>
                  </a:txBody>
                  <a:tcPr marL="37877" marR="3787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Tepelné čerpadlo voda–voda</a:t>
                      </a:r>
                    </a:p>
                  </a:txBody>
                  <a:tcPr marL="37877" marR="3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44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Calibri"/>
                        </a:rPr>
                        <a:t>100 000</a:t>
                      </a:r>
                    </a:p>
                  </a:txBody>
                  <a:tcPr marL="37877" marR="3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44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80 000</a:t>
                      </a:r>
                    </a:p>
                  </a:txBody>
                  <a:tcPr marL="37877" marR="3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723">
                <a:tc>
                  <a:txBody>
                    <a:bodyPr/>
                    <a:lstStyle/>
                    <a:p>
                      <a:pPr indent="-444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Calibri"/>
                          <a:ea typeface="Calibri"/>
                          <a:cs typeface="Calibri"/>
                        </a:rPr>
                        <a:t>C.1.6</a:t>
                      </a:r>
                    </a:p>
                    <a:p>
                      <a:pPr indent="-444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Calibri"/>
                          <a:ea typeface="Calibri"/>
                          <a:cs typeface="Calibri"/>
                        </a:rPr>
                        <a:t>C.2.6</a:t>
                      </a:r>
                    </a:p>
                  </a:txBody>
                  <a:tcPr marL="37877" marR="3787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Tepelné čerpadlo země–voda</a:t>
                      </a:r>
                    </a:p>
                  </a:txBody>
                  <a:tcPr marL="37877" marR="3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44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Calibri"/>
                        </a:rPr>
                        <a:t>100 000</a:t>
                      </a:r>
                    </a:p>
                  </a:txBody>
                  <a:tcPr marL="37877" marR="3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44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80 000</a:t>
                      </a:r>
                    </a:p>
                  </a:txBody>
                  <a:tcPr marL="37877" marR="3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723">
                <a:tc>
                  <a:txBody>
                    <a:bodyPr/>
                    <a:lstStyle/>
                    <a:p>
                      <a:pPr indent="-444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Calibri"/>
                          <a:ea typeface="Calibri"/>
                          <a:cs typeface="Calibri"/>
                        </a:rPr>
                        <a:t>C.1.7</a:t>
                      </a:r>
                    </a:p>
                    <a:p>
                      <a:pPr indent="-444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Calibri"/>
                          <a:ea typeface="Calibri"/>
                          <a:cs typeface="Calibri"/>
                        </a:rPr>
                        <a:t>C.2.7</a:t>
                      </a:r>
                    </a:p>
                  </a:txBody>
                  <a:tcPr marL="37877" marR="3787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Tepelné čerpadlo vzduch–voda</a:t>
                      </a:r>
                    </a:p>
                  </a:txBody>
                  <a:tcPr marL="37877" marR="3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44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Calibri"/>
                        </a:rPr>
                        <a:t>75 000</a:t>
                      </a:r>
                    </a:p>
                  </a:txBody>
                  <a:tcPr marL="37877" marR="3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44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60 000</a:t>
                      </a:r>
                    </a:p>
                  </a:txBody>
                  <a:tcPr marL="37877" marR="3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723">
                <a:tc>
                  <a:txBody>
                    <a:bodyPr/>
                    <a:lstStyle/>
                    <a:p>
                      <a:pPr indent="-444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Calibri"/>
                          <a:ea typeface="Calibri"/>
                          <a:cs typeface="Calibri"/>
                        </a:rPr>
                        <a:t>C.1.8</a:t>
                      </a:r>
                    </a:p>
                    <a:p>
                      <a:pPr indent="-444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Calibri"/>
                          <a:ea typeface="Calibri"/>
                          <a:cs typeface="Calibri"/>
                        </a:rPr>
                        <a:t>C.2.8</a:t>
                      </a:r>
                    </a:p>
                  </a:txBody>
                  <a:tcPr marL="37877" marR="3787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Plynový kondenzační kotel</a:t>
                      </a:r>
                    </a:p>
                  </a:txBody>
                  <a:tcPr marL="37877" marR="3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44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Calibri"/>
                        </a:rPr>
                        <a:t>18 000</a:t>
                      </a:r>
                    </a:p>
                  </a:txBody>
                  <a:tcPr marL="37877" marR="3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44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15 000</a:t>
                      </a:r>
                    </a:p>
                  </a:txBody>
                  <a:tcPr marL="37877" marR="3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824">
                <a:tc>
                  <a:txBody>
                    <a:bodyPr/>
                    <a:lstStyle/>
                    <a:p>
                      <a:pPr indent="-444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C.1.9</a:t>
                      </a:r>
                    </a:p>
                    <a:p>
                      <a:pPr indent="-444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C.2.9</a:t>
                      </a:r>
                    </a:p>
                  </a:txBody>
                  <a:tcPr marL="37877" marR="37877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Napojení na soustavu zásobování teplem s vyšším než 50% podílem OZE</a:t>
                      </a:r>
                    </a:p>
                  </a:txBody>
                  <a:tcPr marL="37877" marR="3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44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40 000</a:t>
                      </a:r>
                    </a:p>
                  </a:txBody>
                  <a:tcPr marL="37877" marR="3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44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30 000</a:t>
                      </a:r>
                    </a:p>
                  </a:txBody>
                  <a:tcPr marL="37877" marR="378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649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88032" y="1268760"/>
            <a:ext cx="8604448" cy="7920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 smtClean="0">
                <a:solidFill>
                  <a:srgbClr val="003AA9"/>
                </a:solidFill>
              </a:rPr>
              <a:t>3. Výzva pro RD 2015</a:t>
            </a:r>
          </a:p>
        </p:txBody>
      </p:sp>
      <p:sp>
        <p:nvSpPr>
          <p:cNvPr id="2" name="Obdélník 1"/>
          <p:cNvSpPr/>
          <p:nvPr/>
        </p:nvSpPr>
        <p:spPr>
          <a:xfrm>
            <a:off x="269652" y="2078385"/>
            <a:ext cx="864120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b="1" dirty="0" smtClean="0">
                <a:solidFill>
                  <a:srgbClr val="3DA200"/>
                </a:solidFill>
                <a:latin typeface="Arial" pitchFamily="34" charset="0"/>
                <a:cs typeface="Arial" pitchFamily="34" charset="0"/>
              </a:rPr>
              <a:t>Oblast podpory - solární </a:t>
            </a:r>
            <a:r>
              <a:rPr lang="cs-CZ" sz="2000" b="1" dirty="0">
                <a:solidFill>
                  <a:srgbClr val="3DA200"/>
                </a:solidFill>
                <a:latin typeface="Arial" pitchFamily="34" charset="0"/>
                <a:cs typeface="Arial" pitchFamily="34" charset="0"/>
              </a:rPr>
              <a:t>termické systémy - C.3.1 a C.3.2 </a:t>
            </a:r>
            <a:endParaRPr lang="cs-CZ" sz="2000" b="1" dirty="0" smtClean="0">
              <a:solidFill>
                <a:srgbClr val="3DA200"/>
              </a:solidFill>
              <a:latin typeface="Arial" pitchFamily="34" charset="0"/>
              <a:cs typeface="Arial" pitchFamily="34" charset="0"/>
            </a:endParaRPr>
          </a:p>
          <a:p>
            <a:pPr marL="432000" lvl="0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odporovány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jsou systémy 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 přípravu teplé vody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(podoblast podpory C.3.1) a 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systémy na přípravu teplé vody a přitápění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(podoblast podpory C.3.2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),</a:t>
            </a:r>
          </a:p>
          <a:p>
            <a:pPr marL="432000" lvl="0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</a:t>
            </a:r>
            <a:r>
              <a:rPr lang="cs-CZ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odporovány </a:t>
            </a:r>
            <a:r>
              <a:rPr lang="cs-CZ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jsou pouze solární termické systémy s kolektory splňující minimální hodnotu účinnosti </a:t>
            </a:r>
            <a:r>
              <a:rPr lang="el-GR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η</a:t>
            </a:r>
            <a:r>
              <a:rPr lang="cs-CZ" sz="2000" baseline="-250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sk</a:t>
            </a:r>
            <a:r>
              <a:rPr lang="cs-CZ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dle vyhlášky č. 441/2012 Sb., o stanovení minimální účinnosti užití energie při výrobě elektřiny a tepelné energie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C:\Users\mkotera\Desktop\ZU_realizované projekty_starší\RD Cimice solary_lowress\IMG_94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629001"/>
            <a:ext cx="3328020" cy="2218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91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88032" y="1268760"/>
            <a:ext cx="8604448" cy="7920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 smtClean="0">
                <a:solidFill>
                  <a:srgbClr val="003AA9"/>
                </a:solidFill>
              </a:rPr>
              <a:t>3. Výzva pro RD 2015</a:t>
            </a:r>
          </a:p>
        </p:txBody>
      </p:sp>
      <p:sp>
        <p:nvSpPr>
          <p:cNvPr id="2" name="Obdélník 1"/>
          <p:cNvSpPr/>
          <p:nvPr/>
        </p:nvSpPr>
        <p:spPr>
          <a:xfrm>
            <a:off x="269652" y="2078385"/>
            <a:ext cx="8641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b="1" dirty="0">
                <a:solidFill>
                  <a:srgbClr val="3DA200"/>
                </a:solidFill>
                <a:latin typeface="Arial" pitchFamily="34" charset="0"/>
                <a:cs typeface="Arial" pitchFamily="34" charset="0"/>
              </a:rPr>
              <a:t>Oblast </a:t>
            </a:r>
            <a:r>
              <a:rPr lang="cs-CZ" sz="2000" b="1" dirty="0" smtClean="0">
                <a:solidFill>
                  <a:srgbClr val="3DA200"/>
                </a:solidFill>
                <a:latin typeface="Arial" pitchFamily="34" charset="0"/>
                <a:cs typeface="Arial" pitchFamily="34" charset="0"/>
              </a:rPr>
              <a:t>podpory C.3.1 a C.3.2, podmínky: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43418"/>
              </p:ext>
            </p:extLst>
          </p:nvPr>
        </p:nvGraphicFramePr>
        <p:xfrm>
          <a:off x="1133872" y="2564904"/>
          <a:ext cx="6912767" cy="3888918"/>
        </p:xfrm>
        <a:graphic>
          <a:graphicData uri="http://schemas.openxmlformats.org/drawingml/2006/table">
            <a:tbl>
              <a:tblPr/>
              <a:tblGrid>
                <a:gridCol w="3680359"/>
                <a:gridCol w="1224940"/>
                <a:gridCol w="1003734"/>
                <a:gridCol w="1003734"/>
              </a:tblGrid>
              <a:tr h="5606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Sledovaný parametr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Calibri"/>
                          <a:ea typeface="Calibri"/>
                          <a:cs typeface="Calibri"/>
                        </a:rPr>
                        <a:t>Označení [jednotky]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Calibri"/>
                          <a:ea typeface="Calibri"/>
                          <a:cs typeface="Calibri"/>
                        </a:rPr>
                        <a:t>C.3.1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Calibri"/>
                          <a:ea typeface="Calibri"/>
                          <a:cs typeface="Calibri"/>
                        </a:rPr>
                        <a:t>C.3.2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822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Calibri"/>
                        </a:rPr>
                        <a:t>Vypočtený celkový využitelný zisk solární soustavy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Calibri"/>
                        </a:rPr>
                        <a:t>Q</a:t>
                      </a:r>
                      <a:r>
                        <a:rPr lang="cs-CZ" sz="1600" baseline="-25000">
                          <a:effectLst/>
                          <a:latin typeface="Calibri"/>
                          <a:ea typeface="Calibri"/>
                          <a:cs typeface="Calibri"/>
                        </a:rPr>
                        <a:t>ss.u</a:t>
                      </a:r>
                      <a:r>
                        <a:rPr lang="cs-CZ" sz="1600">
                          <a:effectLst/>
                          <a:latin typeface="Calibri"/>
                          <a:ea typeface="Calibri"/>
                          <a:cs typeface="Calibri"/>
                        </a:rPr>
                        <a:t/>
                      </a:r>
                      <a:br>
                        <a:rPr lang="cs-CZ" sz="1600">
                          <a:effectLst/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cs-CZ" sz="1600">
                          <a:effectLst/>
                          <a:latin typeface="Calibri"/>
                          <a:ea typeface="Calibri"/>
                          <a:cs typeface="Calibri"/>
                        </a:rPr>
                        <a:t>[kWh.rok</a:t>
                      </a:r>
                      <a:r>
                        <a:rPr lang="cs-CZ" sz="1600" baseline="30000">
                          <a:effectLst/>
                          <a:latin typeface="Calibri"/>
                          <a:ea typeface="Calibri"/>
                          <a:cs typeface="Calibri"/>
                        </a:rPr>
                        <a:t>-1</a:t>
                      </a:r>
                      <a:r>
                        <a:rPr lang="cs-CZ" sz="1600">
                          <a:effectLst/>
                          <a:latin typeface="Calibri"/>
                          <a:ea typeface="Calibri"/>
                          <a:cs typeface="Calibri"/>
                        </a:rPr>
                        <a:t>]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bez požadavku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≥ 2200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9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Vypočtený měrný využitelný zisk solární soustavy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q</a:t>
                      </a:r>
                      <a:r>
                        <a:rPr lang="cs-CZ" sz="1600" baseline="-250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ss,u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[kWh.m</a:t>
                      </a:r>
                      <a:r>
                        <a:rPr lang="cs-CZ" sz="1400" baseline="30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-2</a:t>
                      </a: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.rok</a:t>
                      </a:r>
                      <a:r>
                        <a:rPr lang="cs-CZ" sz="1400" baseline="300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-1</a:t>
                      </a: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]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≥ 350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≥ 280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2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Calibri"/>
                        </a:rPr>
                        <a:t>Minimální pokrytí potřeby tepla na přípravu teplé vody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Calibri"/>
                        </a:rPr>
                        <a:t>[%]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bez požadavku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9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Calibri"/>
                        </a:rPr>
                        <a:t>Minimální měrný objem akumulačního zásobníku tepla vztažený k celkové ploše apertury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Calibri"/>
                        </a:rPr>
                        <a:t>[l.m</a:t>
                      </a:r>
                      <a:r>
                        <a:rPr lang="cs-CZ" sz="1600" baseline="30000">
                          <a:effectLst/>
                          <a:latin typeface="Calibri"/>
                          <a:ea typeface="Calibri"/>
                          <a:cs typeface="Calibri"/>
                        </a:rPr>
                        <a:t>-2</a:t>
                      </a:r>
                      <a:r>
                        <a:rPr lang="cs-CZ" sz="1600">
                          <a:effectLst/>
                          <a:latin typeface="Calibri"/>
                          <a:ea typeface="Calibri"/>
                          <a:cs typeface="Calibri"/>
                        </a:rPr>
                        <a:t>]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45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45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678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88032" y="1268760"/>
            <a:ext cx="8604448" cy="7920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 smtClean="0">
                <a:solidFill>
                  <a:srgbClr val="003AA9"/>
                </a:solidFill>
              </a:rPr>
              <a:t>3. Výzva pro RD 2015</a:t>
            </a:r>
          </a:p>
        </p:txBody>
      </p:sp>
      <p:sp>
        <p:nvSpPr>
          <p:cNvPr id="2" name="Obdélník 1"/>
          <p:cNvSpPr/>
          <p:nvPr/>
        </p:nvSpPr>
        <p:spPr>
          <a:xfrm>
            <a:off x="269652" y="2078385"/>
            <a:ext cx="864120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b="1" dirty="0" smtClean="0">
                <a:solidFill>
                  <a:srgbClr val="3DA200"/>
                </a:solidFill>
                <a:latin typeface="Arial" pitchFamily="34" charset="0"/>
                <a:cs typeface="Arial" pitchFamily="34" charset="0"/>
              </a:rPr>
              <a:t>Oblast podpory C.3.3 </a:t>
            </a:r>
            <a:r>
              <a:rPr lang="cs-CZ" sz="2000" b="1" dirty="0">
                <a:solidFill>
                  <a:srgbClr val="3DA200"/>
                </a:solidFill>
                <a:latin typeface="Arial" pitchFamily="34" charset="0"/>
                <a:cs typeface="Arial" pitchFamily="34" charset="0"/>
              </a:rPr>
              <a:t>- solární </a:t>
            </a:r>
            <a:r>
              <a:rPr lang="cs-CZ" sz="2000" b="1" dirty="0" err="1">
                <a:solidFill>
                  <a:srgbClr val="3DA200"/>
                </a:solidFill>
                <a:latin typeface="Arial" pitchFamily="34" charset="0"/>
                <a:cs typeface="Arial" pitchFamily="34" charset="0"/>
              </a:rPr>
              <a:t>fotovoltaické</a:t>
            </a:r>
            <a:r>
              <a:rPr lang="cs-CZ" sz="2000" b="1" dirty="0">
                <a:solidFill>
                  <a:srgbClr val="3DA200"/>
                </a:solidFill>
                <a:latin typeface="Arial" pitchFamily="34" charset="0"/>
                <a:cs typeface="Arial" pitchFamily="34" charset="0"/>
              </a:rPr>
              <a:t> systémy pro přípravu teplé vody s přímým ohřevem </a:t>
            </a:r>
            <a:endParaRPr lang="cs-CZ" sz="2000" b="1" dirty="0" smtClean="0">
              <a:solidFill>
                <a:srgbClr val="3DA200"/>
              </a:solidFill>
              <a:latin typeface="Arial" pitchFamily="34" charset="0"/>
              <a:cs typeface="Arial" pitchFamily="34" charset="0"/>
            </a:endParaRPr>
          </a:p>
          <a:p>
            <a:pPr marL="432000" lvl="0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</a:t>
            </a:r>
            <a:r>
              <a:rPr lang="cs-CZ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nstalovaný </a:t>
            </a:r>
            <a:r>
              <a:rPr lang="cs-CZ" sz="20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fotovoltaický</a:t>
            </a:r>
            <a:r>
              <a:rPr lang="cs-CZ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systém musí být vybaven technologií pro účinnou optimalizaci systému v závislosti na zátěži (např. sledovaní maximálního bodu výkonu „MPPT</a:t>
            </a:r>
            <a:r>
              <a:rPr lang="cs-CZ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“)</a:t>
            </a:r>
          </a:p>
          <a:p>
            <a:pPr marL="432000" lvl="0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nstalovaný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systém </a:t>
            </a:r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není propojen 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 distribuční </a:t>
            </a:r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soustavou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00289"/>
              </p:ext>
            </p:extLst>
          </p:nvPr>
        </p:nvGraphicFramePr>
        <p:xfrm>
          <a:off x="1619672" y="4365104"/>
          <a:ext cx="6120680" cy="2244632"/>
        </p:xfrm>
        <a:graphic>
          <a:graphicData uri="http://schemas.openxmlformats.org/drawingml/2006/table">
            <a:tbl>
              <a:tblPr/>
              <a:tblGrid>
                <a:gridCol w="3813184"/>
                <a:gridCol w="1268205"/>
                <a:gridCol w="1039291"/>
              </a:tblGrid>
              <a:tr h="7681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Sledovaný parametr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Calibri"/>
                          <a:ea typeface="Calibri"/>
                          <a:cs typeface="Calibri"/>
                        </a:rPr>
                        <a:t>Označení [Jednotky]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Calibri"/>
                          <a:ea typeface="Calibri"/>
                          <a:cs typeface="Calibri"/>
                        </a:rPr>
                        <a:t>C.3.3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35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Minimální pokrytí potřeby tepla na přípravu teplé vody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Calibri"/>
                        </a:rPr>
                        <a:t>[%]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7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Calibri"/>
                        </a:rPr>
                        <a:t>Minimální měrný objem akumulačního zásobníku tepla vztažený k instalovanému výkonu solárního systému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Calibri"/>
                        </a:rPr>
                        <a:t>[l∙kW</a:t>
                      </a:r>
                      <a:r>
                        <a:rPr lang="cs-CZ" sz="1600" baseline="-25000">
                          <a:effectLst/>
                          <a:latin typeface="Calibri"/>
                          <a:ea typeface="Calibri"/>
                          <a:cs typeface="Calibri"/>
                        </a:rPr>
                        <a:t>p</a:t>
                      </a:r>
                      <a:r>
                        <a:rPr lang="cs-CZ" sz="1600" baseline="30000">
                          <a:effectLst/>
                          <a:latin typeface="Calibri"/>
                          <a:ea typeface="Calibri"/>
                          <a:cs typeface="Calibri"/>
                        </a:rPr>
                        <a:t>-1</a:t>
                      </a:r>
                      <a:r>
                        <a:rPr lang="cs-CZ" sz="1600">
                          <a:effectLst/>
                          <a:latin typeface="Calibri"/>
                          <a:ea typeface="Calibri"/>
                          <a:cs typeface="Calibri"/>
                        </a:rPr>
                        <a:t>]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≥ 80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589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>
            <a:normAutofit/>
          </a:bodyPr>
          <a:lstStyle/>
          <a:p>
            <a:r>
              <a:rPr lang="cs-CZ" dirty="0"/>
              <a:t>3</a:t>
            </a:r>
            <a:r>
              <a:rPr lang="cs-CZ" dirty="0" smtClean="0"/>
              <a:t>. Výzva programu NZÚ pro Rodinné domy</a:t>
            </a:r>
            <a:endParaRPr lang="cs-CZ" dirty="0"/>
          </a:p>
        </p:txBody>
      </p:sp>
      <p:pic>
        <p:nvPicPr>
          <p:cNvPr id="14338" name="Picture 2" descr="C:\Users\mkotera\Desktop\ZU_realizované projekty_starší\Pasivni dum Chocerady_lowress\IMG_93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49511"/>
            <a:ext cx="3391297" cy="22608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95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88032" y="1268760"/>
            <a:ext cx="8604448" cy="7920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 smtClean="0">
                <a:solidFill>
                  <a:srgbClr val="003AA9"/>
                </a:solidFill>
              </a:rPr>
              <a:t>3. Výzva pro RD 2015</a:t>
            </a:r>
          </a:p>
        </p:txBody>
      </p:sp>
      <p:sp>
        <p:nvSpPr>
          <p:cNvPr id="2" name="Obdélník 1"/>
          <p:cNvSpPr/>
          <p:nvPr/>
        </p:nvSpPr>
        <p:spPr>
          <a:xfrm>
            <a:off x="269652" y="2078385"/>
            <a:ext cx="86412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b="1" dirty="0">
                <a:solidFill>
                  <a:srgbClr val="3DA200"/>
                </a:solidFill>
                <a:latin typeface="Arial" pitchFamily="34" charset="0"/>
                <a:cs typeface="Arial" pitchFamily="34" charset="0"/>
              </a:rPr>
              <a:t>Oblast </a:t>
            </a:r>
            <a:r>
              <a:rPr lang="cs-CZ" sz="2000" b="1" dirty="0" smtClean="0">
                <a:solidFill>
                  <a:srgbClr val="3DA200"/>
                </a:solidFill>
                <a:latin typeface="Arial" pitchFamily="34" charset="0"/>
                <a:cs typeface="Arial" pitchFamily="34" charset="0"/>
              </a:rPr>
              <a:t>podpory C.3.4</a:t>
            </a:r>
            <a:r>
              <a:rPr lang="cs-CZ" sz="2000" b="1" dirty="0">
                <a:solidFill>
                  <a:srgbClr val="3DA200"/>
                </a:solidFill>
                <a:latin typeface="Arial" pitchFamily="34" charset="0"/>
                <a:cs typeface="Arial" pitchFamily="34" charset="0"/>
              </a:rPr>
              <a:t>, C.3.5 a C.3.6 – solární </a:t>
            </a:r>
            <a:r>
              <a:rPr lang="cs-CZ" sz="2000" b="1" dirty="0" err="1">
                <a:solidFill>
                  <a:srgbClr val="3DA200"/>
                </a:solidFill>
                <a:latin typeface="Arial" pitchFamily="34" charset="0"/>
                <a:cs typeface="Arial" pitchFamily="34" charset="0"/>
              </a:rPr>
              <a:t>fotovoltaické</a:t>
            </a:r>
            <a:r>
              <a:rPr lang="cs-CZ" sz="2000" b="1" dirty="0">
                <a:solidFill>
                  <a:srgbClr val="3DA200"/>
                </a:solidFill>
                <a:latin typeface="Arial" pitchFamily="34" charset="0"/>
                <a:cs typeface="Arial" pitchFamily="34" charset="0"/>
              </a:rPr>
              <a:t> systémy propojené 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 distribuční soustavou</a:t>
            </a:r>
            <a:endParaRPr lang="cs-CZ" sz="20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32000" lvl="0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</a:t>
            </a:r>
            <a:r>
              <a:rPr lang="cs-CZ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aximální </a:t>
            </a:r>
            <a:r>
              <a:rPr lang="cs-CZ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instalovaný výkon systému nesmí být vyšší než </a:t>
            </a:r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10kWp</a:t>
            </a:r>
          </a:p>
          <a:p>
            <a:pPr marL="432000" lvl="0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s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ystém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musí být propojen s distribuční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soustavou, podpora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se poskytuje pouze na systémy 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připojené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k distribuční soustavě 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 </a:t>
            </a:r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1.1.2016</a:t>
            </a:r>
          </a:p>
          <a:p>
            <a:pPr marL="432000" lvl="0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s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ystém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musí být umístěn na 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stavbě evidované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v katastru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nemovitostí</a:t>
            </a:r>
          </a:p>
          <a:p>
            <a:pPr marL="432000" lvl="0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lespoň 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70 %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z celkového teoretického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zisku z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fotovoltaického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systému musí být </a:t>
            </a:r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využito v místě výroby</a:t>
            </a:r>
          </a:p>
          <a:p>
            <a:pPr marL="432000" lvl="0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s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ystém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musí umožnit akumulaci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části přebytků vyrobené energie ve formě tepla (C.3.4) nebo s akumulátory (C.3.5 a C.3.6)</a:t>
            </a:r>
          </a:p>
          <a:p>
            <a:pPr marL="432000" lvl="0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21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88032" y="1268760"/>
            <a:ext cx="8604448" cy="7920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 smtClean="0">
                <a:solidFill>
                  <a:srgbClr val="003AA9"/>
                </a:solidFill>
              </a:rPr>
              <a:t>3. Výzva pro RD 2015</a:t>
            </a:r>
          </a:p>
        </p:txBody>
      </p:sp>
      <p:sp>
        <p:nvSpPr>
          <p:cNvPr id="2" name="Obdélník 1"/>
          <p:cNvSpPr/>
          <p:nvPr/>
        </p:nvSpPr>
        <p:spPr>
          <a:xfrm>
            <a:off x="269652" y="2078385"/>
            <a:ext cx="8641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b="1" dirty="0">
                <a:solidFill>
                  <a:srgbClr val="3DA200"/>
                </a:solidFill>
                <a:latin typeface="Arial" pitchFamily="34" charset="0"/>
                <a:cs typeface="Arial" pitchFamily="34" charset="0"/>
              </a:rPr>
              <a:t>Oblast </a:t>
            </a:r>
            <a:r>
              <a:rPr lang="cs-CZ" sz="2000" b="1" dirty="0" smtClean="0">
                <a:solidFill>
                  <a:srgbClr val="3DA200"/>
                </a:solidFill>
                <a:latin typeface="Arial" pitchFamily="34" charset="0"/>
                <a:cs typeface="Arial" pitchFamily="34" charset="0"/>
              </a:rPr>
              <a:t>podpory C.3.4 – C.3.6, podmínky: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021481"/>
              </p:ext>
            </p:extLst>
          </p:nvPr>
        </p:nvGraphicFramePr>
        <p:xfrm>
          <a:off x="377787" y="2478495"/>
          <a:ext cx="8424938" cy="4206105"/>
        </p:xfrm>
        <a:graphic>
          <a:graphicData uri="http://schemas.openxmlformats.org/drawingml/2006/table">
            <a:tbl>
              <a:tblPr/>
              <a:tblGrid>
                <a:gridCol w="3919281"/>
                <a:gridCol w="1304181"/>
                <a:gridCol w="1068282"/>
                <a:gridCol w="1066597"/>
                <a:gridCol w="1066597"/>
              </a:tblGrid>
              <a:tr h="804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Sledovaný parametr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Calibri"/>
                          <a:ea typeface="Calibri"/>
                          <a:cs typeface="Calibri"/>
                        </a:rPr>
                        <a:t>Označení [Jednotky]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Calibri"/>
                          <a:ea typeface="Calibri"/>
                          <a:cs typeface="Calibri"/>
                        </a:rPr>
                        <a:t>C.3.4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Calibri"/>
                          <a:ea typeface="Calibri"/>
                          <a:cs typeface="Calibri"/>
                        </a:rPr>
                        <a:t>C.3.5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Calibri"/>
                          <a:ea typeface="Calibri"/>
                          <a:cs typeface="Calibri"/>
                        </a:rPr>
                        <a:t>C.3.6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65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Calibri"/>
                        </a:rPr>
                        <a:t>Celkový využitelný zisk v budově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Calibri"/>
                        </a:rPr>
                        <a:t>Q</a:t>
                      </a:r>
                      <a:r>
                        <a:rPr lang="cs-CZ" sz="1600" baseline="-25000">
                          <a:effectLst/>
                          <a:latin typeface="Calibri"/>
                          <a:ea typeface="Calibri"/>
                          <a:cs typeface="Calibri"/>
                        </a:rPr>
                        <a:t>FV.u</a:t>
                      </a:r>
                      <a:r>
                        <a:rPr lang="cs-CZ" sz="1600">
                          <a:effectLst/>
                          <a:latin typeface="Calibri"/>
                          <a:ea typeface="Calibri"/>
                          <a:cs typeface="Calibri"/>
                        </a:rPr>
                        <a:t/>
                      </a:r>
                      <a:br>
                        <a:rPr lang="cs-CZ" sz="1600">
                          <a:effectLst/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cs-CZ" sz="1600">
                          <a:effectLst/>
                          <a:latin typeface="Calibri"/>
                          <a:ea typeface="Calibri"/>
                          <a:cs typeface="Calibri"/>
                        </a:rPr>
                        <a:t>[kWh.rok</a:t>
                      </a:r>
                      <a:r>
                        <a:rPr lang="cs-CZ" sz="1600" baseline="30000">
                          <a:effectLst/>
                          <a:latin typeface="Calibri"/>
                          <a:ea typeface="Calibri"/>
                          <a:cs typeface="Calibri"/>
                        </a:rPr>
                        <a:t>-1</a:t>
                      </a:r>
                      <a:r>
                        <a:rPr lang="cs-CZ" sz="1600">
                          <a:effectLst/>
                          <a:latin typeface="Calibri"/>
                          <a:ea typeface="Calibri"/>
                          <a:cs typeface="Calibri"/>
                        </a:rPr>
                        <a:t>]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Calibri"/>
                        </a:rPr>
                        <a:t>≥ 1 700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Calibri"/>
                        </a:rPr>
                        <a:t>≥ 1 700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Calibri"/>
                        </a:rPr>
                        <a:t>≥ 3 000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9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Minimální míra využití vyrobené elektřiny pro krytí spotřeby v místě výroby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Calibri"/>
                        </a:rPr>
                        <a:t>[%]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Calibri"/>
                        </a:rPr>
                        <a:t>70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Calibri"/>
                        </a:rPr>
                        <a:t>70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Calibri"/>
                        </a:rPr>
                        <a:t>70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9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Calibri"/>
                        </a:rPr>
                        <a:t>Akumulace přebytků energie do teplé vody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Calibri"/>
                        </a:rPr>
                        <a:t>-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Calibri"/>
                        </a:rPr>
                        <a:t>Povinná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Calibri"/>
                        </a:rPr>
                        <a:t>Možná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Calibri"/>
                        </a:rPr>
                        <a:t>Možná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9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Calibri"/>
                        </a:rPr>
                        <a:t>Minimální měrný objem zásobníku teplé vody nebo akumulační nádrže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Calibri"/>
                        </a:rPr>
                        <a:t>[l∙kW</a:t>
                      </a:r>
                      <a:r>
                        <a:rPr lang="cs-CZ" sz="1600" baseline="-25000">
                          <a:effectLst/>
                          <a:latin typeface="Calibri"/>
                          <a:ea typeface="Calibri"/>
                          <a:cs typeface="Calibri"/>
                        </a:rPr>
                        <a:t>p</a:t>
                      </a:r>
                      <a:r>
                        <a:rPr lang="cs-CZ" sz="1600" baseline="30000">
                          <a:effectLst/>
                          <a:latin typeface="Calibri"/>
                          <a:ea typeface="Calibri"/>
                          <a:cs typeface="Calibri"/>
                        </a:rPr>
                        <a:t>-1</a:t>
                      </a:r>
                      <a:r>
                        <a:rPr lang="cs-CZ" sz="1600">
                          <a:effectLst/>
                          <a:latin typeface="Calibri"/>
                          <a:ea typeface="Calibri"/>
                          <a:cs typeface="Calibri"/>
                        </a:rPr>
                        <a:t>]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Calibri"/>
                        </a:rPr>
                        <a:t>80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Calibri"/>
                        </a:rPr>
                        <a:t>-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Calibri"/>
                        </a:rPr>
                        <a:t>-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9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Calibri"/>
                        </a:rPr>
                        <a:t>Akumulace přebytků energie do elektrických akumulátorů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Calibri"/>
                        </a:rPr>
                        <a:t>-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Calibri"/>
                        </a:rPr>
                        <a:t>Možná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Calibri"/>
                        </a:rPr>
                        <a:t>Povinná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Calibri"/>
                        </a:rPr>
                        <a:t>Povinná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69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Calibri"/>
                        </a:rPr>
                        <a:t>Minimální měrná kapacita akumulátorů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Calibri"/>
                        </a:rPr>
                        <a:t>[kWh∙kW</a:t>
                      </a:r>
                      <a:r>
                        <a:rPr lang="cs-CZ" sz="1600" baseline="-25000">
                          <a:effectLst/>
                          <a:latin typeface="Calibri"/>
                          <a:ea typeface="Calibri"/>
                          <a:cs typeface="Calibri"/>
                        </a:rPr>
                        <a:t>p</a:t>
                      </a:r>
                      <a:r>
                        <a:rPr lang="cs-CZ" sz="1600" baseline="30000">
                          <a:effectLst/>
                          <a:latin typeface="Calibri"/>
                          <a:ea typeface="Calibri"/>
                          <a:cs typeface="Calibri"/>
                        </a:rPr>
                        <a:t>-1</a:t>
                      </a:r>
                      <a:r>
                        <a:rPr lang="cs-CZ" sz="1600">
                          <a:effectLst/>
                          <a:latin typeface="Calibri"/>
                          <a:ea typeface="Calibri"/>
                          <a:cs typeface="Calibri"/>
                        </a:rPr>
                        <a:t>]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Calibri"/>
                        </a:rPr>
                        <a:t>-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Calibri"/>
                        </a:rPr>
                        <a:t>1,75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1,75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809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88032" y="1268760"/>
            <a:ext cx="8604448" cy="7920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 smtClean="0">
                <a:solidFill>
                  <a:srgbClr val="003AA9"/>
                </a:solidFill>
              </a:rPr>
              <a:t>3. Výzva pro RD 2015</a:t>
            </a:r>
          </a:p>
        </p:txBody>
      </p:sp>
      <p:sp>
        <p:nvSpPr>
          <p:cNvPr id="2" name="Obdélník 1"/>
          <p:cNvSpPr/>
          <p:nvPr/>
        </p:nvSpPr>
        <p:spPr>
          <a:xfrm>
            <a:off x="269652" y="2078385"/>
            <a:ext cx="86412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b="1" dirty="0">
                <a:solidFill>
                  <a:srgbClr val="3DA200"/>
                </a:solidFill>
                <a:latin typeface="Arial" pitchFamily="34" charset="0"/>
                <a:cs typeface="Arial" pitchFamily="34" charset="0"/>
              </a:rPr>
              <a:t>Oblast </a:t>
            </a:r>
            <a:r>
              <a:rPr lang="cs-CZ" sz="2000" b="1" dirty="0" smtClean="0">
                <a:solidFill>
                  <a:srgbClr val="3DA200"/>
                </a:solidFill>
                <a:latin typeface="Arial" pitchFamily="34" charset="0"/>
                <a:cs typeface="Arial" pitchFamily="34" charset="0"/>
              </a:rPr>
              <a:t>podpory C.3 – výše podpory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879675"/>
              </p:ext>
            </p:extLst>
          </p:nvPr>
        </p:nvGraphicFramePr>
        <p:xfrm>
          <a:off x="1337526" y="2564904"/>
          <a:ext cx="6505460" cy="3752523"/>
        </p:xfrm>
        <a:graphic>
          <a:graphicData uri="http://schemas.openxmlformats.org/drawingml/2006/table">
            <a:tbl>
              <a:tblPr/>
              <a:tblGrid>
                <a:gridCol w="934287"/>
                <a:gridCol w="4551231"/>
                <a:gridCol w="1019942"/>
              </a:tblGrid>
              <a:tr h="7302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Podoblast podpory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Typ systému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Calibri"/>
                          <a:ea typeface="Calibri"/>
                          <a:cs typeface="Calibri"/>
                        </a:rPr>
                        <a:t>Výše podpory [Kč/dům]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329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Calibri"/>
                        </a:rPr>
                        <a:t>C.3.1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Solární termický systém na přípravu teplé vody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Calibri"/>
                        </a:rPr>
                        <a:t>35 000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Calibri"/>
                        </a:rPr>
                        <a:t>C.3.2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Calibri"/>
                        </a:rPr>
                        <a:t>Solární termický systém na přípravu teplé vody a přitápění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Calibri"/>
                        </a:rPr>
                        <a:t>50 000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9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Calibri"/>
                        </a:rPr>
                        <a:t>C.3.3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Solární FV systém pro přípravu teplé vody s přímým ohřevem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Calibri"/>
                        </a:rPr>
                        <a:t>35 000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Calibri"/>
                        </a:rPr>
                        <a:t>C.3.4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Calibri"/>
                        </a:rPr>
                        <a:t>Solární FV systém bez akumulace elektrické energie s tepelným využitím přebytků a celkovým využitelným ziskem ≥ 1 700 kWh∙rok</a:t>
                      </a:r>
                      <a:r>
                        <a:rPr lang="cs-CZ" sz="1400" baseline="30000">
                          <a:effectLst/>
                          <a:latin typeface="Calibri"/>
                          <a:ea typeface="Calibri"/>
                          <a:cs typeface="Calibri"/>
                        </a:rPr>
                        <a:t>-1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Calibri"/>
                        </a:rPr>
                        <a:t>55 000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Calibri"/>
                        </a:rPr>
                        <a:t>C.3.5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Calibri"/>
                        </a:rPr>
                        <a:t>Solární FV systém s akumulací elektrické energie a celkovým využitelným ziskem ≥ 1 700 kWh∙rok</a:t>
                      </a:r>
                      <a:r>
                        <a:rPr lang="cs-CZ" sz="1400" baseline="30000">
                          <a:effectLst/>
                          <a:latin typeface="Calibri"/>
                          <a:ea typeface="Calibri"/>
                          <a:cs typeface="Calibri"/>
                        </a:rPr>
                        <a:t>-1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Calibri"/>
                        </a:rPr>
                        <a:t>70 000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C.3.6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Calibri"/>
                        </a:rPr>
                        <a:t>Solární FV systém s akumulací elektrické energie a celkovým využitelným ziskem ≥ 3 000 kWh∙rok</a:t>
                      </a:r>
                      <a:r>
                        <a:rPr lang="cs-CZ" sz="1400" baseline="30000">
                          <a:effectLst/>
                          <a:latin typeface="Calibri"/>
                          <a:ea typeface="Calibri"/>
                          <a:cs typeface="Calibri"/>
                        </a:rPr>
                        <a:t>-1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100 000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135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88032" y="1268760"/>
            <a:ext cx="8604448" cy="7920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 smtClean="0">
                <a:solidFill>
                  <a:srgbClr val="003AA9"/>
                </a:solidFill>
              </a:rPr>
              <a:t>3. Výzva pro RD 2015</a:t>
            </a:r>
          </a:p>
        </p:txBody>
      </p:sp>
      <p:sp>
        <p:nvSpPr>
          <p:cNvPr id="5" name="Obdélník 4"/>
          <p:cNvSpPr/>
          <p:nvPr/>
        </p:nvSpPr>
        <p:spPr>
          <a:xfrm>
            <a:off x="269652" y="2078385"/>
            <a:ext cx="8641208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b="1" dirty="0">
                <a:solidFill>
                  <a:srgbClr val="3DA200"/>
                </a:solidFill>
                <a:latin typeface="Arial" pitchFamily="34" charset="0"/>
                <a:cs typeface="Arial" pitchFamily="34" charset="0"/>
              </a:rPr>
              <a:t>Oblast podpory C.4 – Instalace systémů nuceného větrání se zpětným získáváním tepla</a:t>
            </a:r>
          </a:p>
          <a:p>
            <a:pPr marL="432000" lvl="0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</a:t>
            </a:r>
            <a:r>
              <a:rPr lang="cs-CZ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ožno žádat současně s opatřením z oblasti podpory A, ale </a:t>
            </a:r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nově 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také </a:t>
            </a:r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samostatně</a:t>
            </a:r>
            <a:r>
              <a:rPr lang="cs-CZ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pokud instalací </a:t>
            </a:r>
            <a:r>
              <a:rPr lang="cs-CZ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systému nuceného větrání </a:t>
            </a:r>
            <a:r>
              <a:rPr lang="cs-CZ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se zpětným </a:t>
            </a:r>
            <a:r>
              <a:rPr lang="cs-CZ" sz="20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získáváním tepla dojde k úspoře měrné potřeby tepla na vytápění minimálně </a:t>
            </a:r>
            <a:r>
              <a:rPr lang="cs-CZ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20%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66459"/>
              </p:ext>
            </p:extLst>
          </p:nvPr>
        </p:nvGraphicFramePr>
        <p:xfrm>
          <a:off x="1529916" y="4437112"/>
          <a:ext cx="6120679" cy="1722292"/>
        </p:xfrm>
        <a:graphic>
          <a:graphicData uri="http://schemas.openxmlformats.org/drawingml/2006/table">
            <a:tbl>
              <a:tblPr/>
              <a:tblGrid>
                <a:gridCol w="1214676"/>
                <a:gridCol w="3450037"/>
                <a:gridCol w="1455966"/>
              </a:tblGrid>
              <a:tr h="600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Podoblast podpory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Typ systému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Calibri"/>
                          <a:ea typeface="Calibri"/>
                          <a:cs typeface="Calibri"/>
                        </a:rPr>
                        <a:t>Podpora [Kč/dům]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48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Calibri"/>
                        </a:rPr>
                        <a:t>C.4.1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Centrální systém nuceného větrání se zpětným získáváním tepla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Calibri"/>
                        </a:rPr>
                        <a:t>100 000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Calibri"/>
                        </a:rPr>
                        <a:t>C.4.2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Calibri"/>
                        </a:rPr>
                        <a:t>Decentrální systém nuceného větrání se zpětným získáváním tepla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75 000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377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88032" y="1268760"/>
            <a:ext cx="8604448" cy="7920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 smtClean="0">
                <a:solidFill>
                  <a:srgbClr val="003AA9"/>
                </a:solidFill>
              </a:rPr>
              <a:t>3. Výzva pro RD 2015</a:t>
            </a:r>
          </a:p>
        </p:txBody>
      </p:sp>
      <p:sp>
        <p:nvSpPr>
          <p:cNvPr id="5" name="Obdélník 4"/>
          <p:cNvSpPr/>
          <p:nvPr/>
        </p:nvSpPr>
        <p:spPr>
          <a:xfrm>
            <a:off x="269652" y="2078385"/>
            <a:ext cx="864120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2000" b="1" dirty="0" smtClean="0">
                <a:solidFill>
                  <a:srgbClr val="3DA200"/>
                </a:solidFill>
                <a:latin typeface="Arial" pitchFamily="34" charset="0"/>
                <a:cs typeface="Arial" pitchFamily="34" charset="0"/>
              </a:rPr>
              <a:t>Oblast </a:t>
            </a:r>
            <a:r>
              <a:rPr lang="cs-CZ" sz="2000" b="1" dirty="0">
                <a:solidFill>
                  <a:srgbClr val="3DA200"/>
                </a:solidFill>
                <a:latin typeface="Arial" pitchFamily="34" charset="0"/>
                <a:cs typeface="Arial" pitchFamily="34" charset="0"/>
              </a:rPr>
              <a:t>podpory </a:t>
            </a:r>
            <a:r>
              <a:rPr lang="cs-CZ" sz="2000" b="1" dirty="0" smtClean="0">
                <a:solidFill>
                  <a:srgbClr val="3DA200"/>
                </a:solidFill>
                <a:latin typeface="Arial" pitchFamily="34" charset="0"/>
                <a:cs typeface="Arial" pitchFamily="34" charset="0"/>
              </a:rPr>
              <a:t>C.5 </a:t>
            </a:r>
            <a:r>
              <a:rPr lang="cs-CZ" sz="2000" b="1" dirty="0">
                <a:solidFill>
                  <a:srgbClr val="3DA200"/>
                </a:solidFill>
                <a:latin typeface="Arial" pitchFamily="34" charset="0"/>
                <a:cs typeface="Arial" pitchFamily="34" charset="0"/>
              </a:rPr>
              <a:t>– Podpora na zpracování odborného posudku a zajištění </a:t>
            </a:r>
            <a:r>
              <a:rPr lang="cs-CZ" sz="2000" b="1" dirty="0" smtClean="0">
                <a:solidFill>
                  <a:srgbClr val="3DA200"/>
                </a:solidFill>
                <a:latin typeface="Arial" pitchFamily="34" charset="0"/>
                <a:cs typeface="Arial" pitchFamily="34" charset="0"/>
              </a:rPr>
              <a:t>měření průvzdušnosti </a:t>
            </a:r>
            <a:r>
              <a:rPr lang="cs-CZ" sz="2000" b="1" dirty="0">
                <a:solidFill>
                  <a:srgbClr val="3DA200"/>
                </a:solidFill>
                <a:latin typeface="Arial" pitchFamily="34" charset="0"/>
                <a:cs typeface="Arial" pitchFamily="34" charset="0"/>
              </a:rPr>
              <a:t>obálky </a:t>
            </a:r>
            <a:r>
              <a:rPr lang="cs-CZ" sz="2000" b="1" dirty="0" smtClean="0">
                <a:solidFill>
                  <a:srgbClr val="3DA200"/>
                </a:solidFill>
                <a:latin typeface="Arial" pitchFamily="34" charset="0"/>
                <a:cs typeface="Arial" pitchFamily="34" charset="0"/>
              </a:rPr>
              <a:t>budovy</a:t>
            </a:r>
          </a:p>
          <a:p>
            <a:pPr marL="432000" lvl="0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odpora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na zpracování odborného posudku a měření průvzdušnosti obálky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budovy</a:t>
            </a:r>
          </a:p>
          <a:p>
            <a:pPr marL="432000" lvl="0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aximální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celková výše podpory v této podoblasti je 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cs-CZ" sz="2000" b="1" dirty="0">
                <a:latin typeface="Arial" pitchFamily="34" charset="0"/>
                <a:cs typeface="Arial" pitchFamily="34" charset="0"/>
              </a:rPr>
              <a:t>000 Kč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max. však 15 % z alokované částky podpory v podoblasti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C.1-C.4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cs-CZ" sz="2000" b="1" dirty="0">
              <a:solidFill>
                <a:srgbClr val="3DA2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2000" b="1" dirty="0">
                <a:solidFill>
                  <a:srgbClr val="3DA2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cs-CZ" sz="2000" b="1" dirty="0" smtClean="0">
                <a:solidFill>
                  <a:srgbClr val="3DA200"/>
                </a:solidFill>
                <a:latin typeface="Arial" pitchFamily="34" charset="0"/>
                <a:cs typeface="Arial" pitchFamily="34" charset="0"/>
              </a:rPr>
              <a:t>blast </a:t>
            </a:r>
            <a:r>
              <a:rPr lang="cs-CZ" sz="2000" b="1" dirty="0">
                <a:solidFill>
                  <a:srgbClr val="3DA200"/>
                </a:solidFill>
                <a:latin typeface="Arial" pitchFamily="34" charset="0"/>
                <a:cs typeface="Arial" pitchFamily="34" charset="0"/>
              </a:rPr>
              <a:t>podpory C.6 – Zvýhodnění při použití výrobků se zpracovaným </a:t>
            </a:r>
            <a:r>
              <a:rPr lang="cs-CZ" sz="2000" b="1" dirty="0" smtClean="0">
                <a:solidFill>
                  <a:srgbClr val="3DA200"/>
                </a:solidFill>
                <a:latin typeface="Arial" pitchFamily="34" charset="0"/>
                <a:cs typeface="Arial" pitchFamily="34" charset="0"/>
              </a:rPr>
              <a:t>environmentálním prohlášením </a:t>
            </a:r>
            <a:r>
              <a:rPr lang="cs-CZ" sz="2000" b="1" dirty="0">
                <a:solidFill>
                  <a:srgbClr val="3DA200"/>
                </a:solidFill>
                <a:latin typeface="Arial" pitchFamily="34" charset="0"/>
                <a:cs typeface="Arial" pitchFamily="34" charset="0"/>
              </a:rPr>
              <a:t>typu </a:t>
            </a:r>
            <a:r>
              <a:rPr lang="cs-CZ" sz="2000" b="1" dirty="0" smtClean="0">
                <a:solidFill>
                  <a:srgbClr val="3DA200"/>
                </a:solidFill>
                <a:latin typeface="Arial" pitchFamily="34" charset="0"/>
                <a:cs typeface="Arial" pitchFamily="34" charset="0"/>
              </a:rPr>
              <a:t>III</a:t>
            </a:r>
          </a:p>
          <a:p>
            <a:pPr marL="432000" lvl="0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bonus </a:t>
            </a:r>
            <a:r>
              <a:rPr lang="cs-CZ" sz="20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2.000,- Kč</a:t>
            </a:r>
            <a:endParaRPr lang="cs-CZ" sz="20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5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7772400" cy="1470025"/>
          </a:xfrm>
        </p:spPr>
        <p:txBody>
          <a:bodyPr/>
          <a:lstStyle/>
          <a:p>
            <a:r>
              <a:rPr lang="cs-CZ" dirty="0" smtClean="0"/>
              <a:t>Administrace žádosti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type="subTitle" idx="1"/>
          </p:nvPr>
        </p:nvSpPr>
        <p:spPr>
          <a:xfrm>
            <a:off x="1043608" y="2780928"/>
            <a:ext cx="6912768" cy="2520280"/>
          </a:xfrm>
        </p:spPr>
        <p:txBody>
          <a:bodyPr>
            <a:normAutofit/>
          </a:bodyPr>
          <a:lstStyle/>
          <a:p>
            <a:r>
              <a:rPr lang="cs-CZ" dirty="0" smtClean="0"/>
              <a:t>Podání žádosti</a:t>
            </a:r>
          </a:p>
          <a:p>
            <a:r>
              <a:rPr lang="cs-CZ" dirty="0" smtClean="0"/>
              <a:t>Doporučení </a:t>
            </a:r>
            <a:r>
              <a:rPr lang="cs-CZ" dirty="0"/>
              <a:t>pro zdárné získání </a:t>
            </a:r>
            <a:r>
              <a:rPr lang="cs-CZ" dirty="0" smtClean="0"/>
              <a:t>podpory</a:t>
            </a:r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16386" name="Picture 2" descr="C:\Users\mkotera\Desktop\NZÚ - obrázky\Rodinné domy\Za zahrada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704" y="4653136"/>
            <a:ext cx="3307296" cy="2204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08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69652" y="1268760"/>
            <a:ext cx="86412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b="1" dirty="0" smtClean="0">
                <a:solidFill>
                  <a:srgbClr val="3DA200"/>
                </a:solidFill>
                <a:latin typeface="Arial" pitchFamily="34" charset="0"/>
                <a:cs typeface="Arial" pitchFamily="34" charset="0"/>
              </a:rPr>
              <a:t>Podání žádosti (před, v průběhu, po realizaci):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pPr marL="432000" lvl="0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robíhá </a:t>
            </a:r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elektronicky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na stránkách </a:t>
            </a:r>
            <a:r>
              <a:rPr lang="cs-CZ" sz="2000" dirty="0" smtClean="0">
                <a:latin typeface="Arial" pitchFamily="34" charset="0"/>
                <a:cs typeface="Arial" pitchFamily="34" charset="0"/>
                <a:hlinkClick r:id="rId3"/>
              </a:rPr>
              <a:t>www.novazelenausporam.cz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marL="432000" lvl="0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ejdříve je nutné provést </a:t>
            </a:r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registraci,</a:t>
            </a:r>
          </a:p>
          <a:p>
            <a:pPr marL="432000" lvl="0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v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yplníte formulář a </a:t>
            </a:r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odešlete žádost, </a:t>
            </a:r>
          </a:p>
          <a:p>
            <a:pPr marL="432000" lvl="0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e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lektronická evidence znamená rezervaci příslušné výše finančních prostředků,</a:t>
            </a:r>
          </a:p>
          <a:p>
            <a:pPr marL="432000" lvl="0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v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případě, že nedisponujete  elektronickým zařízením pro podání žádosti je možné provést asistované podání žádosti na krajském pracovišti,</a:t>
            </a:r>
          </a:p>
          <a:p>
            <a:pPr marL="432000" lvl="0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oručte KP SFŽP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žádost o podporu včetně povinných příloh </a:t>
            </a:r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 listinné podobě,</a:t>
            </a:r>
          </a:p>
          <a:p>
            <a:pPr marL="432000" lvl="0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v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případě zjištěných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nedostatků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je žadatel obratem 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vyzván k </a:t>
            </a:r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nápravě,</a:t>
            </a:r>
          </a:p>
          <a:p>
            <a:pPr marL="432000" lvl="0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j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e-li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žádost po formální a věcné stránce v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pořádku, je žadatel vyrozuměn o </a:t>
            </a:r>
            <a:r>
              <a:rPr lang="cs-CZ" sz="2000" b="1" dirty="0" smtClean="0">
                <a:solidFill>
                  <a:srgbClr val="3DA200"/>
                </a:solidFill>
                <a:latin typeface="Arial" pitchFamily="34" charset="0"/>
                <a:cs typeface="Arial" pitchFamily="34" charset="0"/>
              </a:rPr>
              <a:t>akceptaci </a:t>
            </a:r>
            <a:r>
              <a:rPr lang="cs-CZ" sz="2000" b="1" dirty="0">
                <a:solidFill>
                  <a:srgbClr val="3DA200"/>
                </a:solidFill>
                <a:latin typeface="Arial" pitchFamily="34" charset="0"/>
                <a:cs typeface="Arial" pitchFamily="34" charset="0"/>
              </a:rPr>
              <a:t>žádosti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960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6" r="3166" b="7127"/>
          <a:stretch/>
        </p:blipFill>
        <p:spPr bwMode="auto">
          <a:xfrm>
            <a:off x="-94431" y="0"/>
            <a:ext cx="9238431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32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58366" y="1268760"/>
            <a:ext cx="8770912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2000" b="1" dirty="0" smtClean="0">
                <a:solidFill>
                  <a:srgbClr val="3DA200"/>
                </a:solidFill>
                <a:latin typeface="Arial" pitchFamily="34" charset="0"/>
                <a:cs typeface="Arial" pitchFamily="34" charset="0"/>
              </a:rPr>
              <a:t>Jaké dokumenty jsou požadované </a:t>
            </a:r>
            <a:r>
              <a:rPr lang="cs-CZ" sz="2000" b="1" dirty="0">
                <a:solidFill>
                  <a:srgbClr val="3DA200"/>
                </a:solidFill>
                <a:latin typeface="Arial" pitchFamily="34" charset="0"/>
                <a:cs typeface="Arial" pitchFamily="34" charset="0"/>
              </a:rPr>
              <a:t>při podání </a:t>
            </a:r>
            <a:r>
              <a:rPr lang="cs-CZ" sz="2000" b="1" dirty="0" smtClean="0">
                <a:solidFill>
                  <a:srgbClr val="3DA200"/>
                </a:solidFill>
                <a:latin typeface="Arial" pitchFamily="34" charset="0"/>
                <a:cs typeface="Arial" pitchFamily="34" charset="0"/>
              </a:rPr>
              <a:t>žádosti?</a:t>
            </a:r>
            <a:endParaRPr lang="cs-CZ" sz="2000" b="1" dirty="0">
              <a:solidFill>
                <a:srgbClr val="3DA200"/>
              </a:solidFill>
              <a:latin typeface="Arial" pitchFamily="34" charset="0"/>
              <a:cs typeface="Arial" pitchFamily="34" charset="0"/>
            </a:endParaRPr>
          </a:p>
          <a:p>
            <a:pPr marL="889200" lvl="1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pl-PL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Formulář </a:t>
            </a:r>
            <a:r>
              <a:rPr lang="pl-PL" sz="1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žádosti o </a:t>
            </a:r>
            <a:r>
              <a:rPr lang="pl-PL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podporu </a:t>
            </a:r>
            <a:r>
              <a:rPr lang="pl-PL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(originál) – </a:t>
            </a:r>
            <a:r>
              <a:rPr lang="pl-PL" sz="18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vytisknete si z informačního systému pro registraci žádosti</a:t>
            </a:r>
          </a:p>
          <a:p>
            <a:pPr marL="889200" lvl="1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pl-PL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Odborný posudek</a:t>
            </a:r>
            <a:r>
              <a:rPr lang="pl-PL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(originál) - projekt a energetické hodnocení</a:t>
            </a:r>
          </a:p>
          <a:p>
            <a:pPr marL="889200" lvl="1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pl-PL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Krycí </a:t>
            </a:r>
            <a:r>
              <a:rPr lang="pl-PL" sz="1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list technických parametrů </a:t>
            </a:r>
            <a:r>
              <a:rPr lang="pl-PL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(originál)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pl-PL" sz="1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pl-PL" sz="18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Případně další dokumenty (pokud jsou pro danou žádost relevantní):</a:t>
            </a:r>
          </a:p>
          <a:p>
            <a:pPr marL="889200" lvl="1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pl-PL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Plná </a:t>
            </a:r>
            <a:r>
              <a:rPr lang="pl-PL" sz="1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moc </a:t>
            </a:r>
            <a:r>
              <a:rPr lang="pl-PL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(originál) – </a:t>
            </a:r>
            <a:r>
              <a:rPr lang="pl-PL" sz="18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pouze tehdy, pokud chci být zastupován</a:t>
            </a:r>
          </a:p>
          <a:p>
            <a:pPr marL="889200" lvl="1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pl-PL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Souhlasné </a:t>
            </a:r>
            <a:r>
              <a:rPr lang="pl-PL" sz="1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prohlášení ostatních spoluvlastníků </a:t>
            </a:r>
            <a:r>
              <a:rPr lang="pl-PL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nemovitosti </a:t>
            </a:r>
            <a:r>
              <a:rPr lang="pl-PL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(originál, </a:t>
            </a:r>
            <a:r>
              <a:rPr lang="pl-PL" sz="18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není nutné ověření </a:t>
            </a:r>
            <a:r>
              <a:rPr lang="pl-PL" sz="18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podpisů</a:t>
            </a:r>
            <a:r>
              <a:rPr lang="pl-PL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 marL="889200" lvl="1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pl-PL" sz="1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Doklad o právní osobnosti </a:t>
            </a:r>
            <a:r>
              <a:rPr lang="pl-PL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(subjektivitě) – </a:t>
            </a:r>
            <a:r>
              <a:rPr lang="pl-PL" sz="18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 kopie, předkládají jen právnické osoby a fyzické osoby </a:t>
            </a:r>
            <a:r>
              <a:rPr lang="pl-PL" sz="18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podnikající</a:t>
            </a:r>
          </a:p>
          <a:p>
            <a:pPr marL="889200" lvl="1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pl-PL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Doklad </a:t>
            </a:r>
            <a:r>
              <a:rPr lang="pl-PL" sz="1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 projednání stavebního záměru s příslušným orgánem památkové </a:t>
            </a:r>
            <a:r>
              <a:rPr lang="pl-PL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péče</a:t>
            </a:r>
            <a:r>
              <a:rPr lang="pl-PL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800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(kopie, předkládá se pouze pokud je požádováno zvýhodnění)</a:t>
            </a:r>
          </a:p>
        </p:txBody>
      </p:sp>
    </p:spTree>
    <p:extLst>
      <p:ext uri="{BB962C8B-B14F-4D97-AF65-F5344CB8AC3E}">
        <p14:creationId xmlns:p14="http://schemas.microsoft.com/office/powerpoint/2010/main" val="398315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5584" y="1052736"/>
            <a:ext cx="8338864" cy="9361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 smtClean="0">
                <a:solidFill>
                  <a:srgbClr val="003AA9"/>
                </a:solidFill>
              </a:rPr>
              <a:t>Shrnutí – Doporučení pro získání dotace</a:t>
            </a:r>
            <a:endParaRPr lang="cs-CZ" sz="3200" b="1" dirty="0">
              <a:solidFill>
                <a:srgbClr val="003AA9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79512" y="1844824"/>
            <a:ext cx="8770912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200" lvl="1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pl-PL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Seznamte se s podmínkami programu a konkrétní výzvy.</a:t>
            </a:r>
          </a:p>
          <a:p>
            <a:pPr marL="889200" lvl="1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pl-PL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Najděte si projektanta a energetického specialistu, kteří vám zpracují odborný posudek</a:t>
            </a:r>
            <a:r>
              <a:rPr lang="pl-PL" sz="18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l-PL" sz="1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3"/>
              </a:rPr>
              <a:t>www.ckait.cz</a:t>
            </a:r>
            <a:r>
              <a:rPr lang="pl-PL" sz="1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1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4"/>
              </a:rPr>
              <a:t>www.cka.cc</a:t>
            </a:r>
            <a:r>
              <a:rPr lang="pl-PL" sz="1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1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hlinkClick r:id="rId5"/>
              </a:rPr>
              <a:t>www.mpo.cz</a:t>
            </a:r>
            <a:r>
              <a:rPr lang="pl-PL" sz="1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marL="889200" lvl="1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pl-PL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Projednejte váš stavební záměr s příslušným stavebním úřadem.</a:t>
            </a:r>
          </a:p>
          <a:p>
            <a:pPr marL="889200" lvl="1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pl-PL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Ve spoluprací s energetickým specialistou vyplňte krycí list technických parametrů.</a:t>
            </a:r>
          </a:p>
          <a:p>
            <a:pPr marL="889200" lvl="1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pl-PL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Podejte elektronicky žádost a doručte na KP fondu žádost o podporu včetně povinných příloh v listinné podobě.</a:t>
            </a:r>
          </a:p>
          <a:p>
            <a:pPr marL="889200" lvl="1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pl-PL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Zajistěte si odborný technický dozor.</a:t>
            </a:r>
          </a:p>
          <a:p>
            <a:pPr marL="889200" lvl="1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pl-PL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Zvolte si konkrétní materiály, výrobky a jejich dodavatele a zrealizujte opatření. Doporučeno oslovit více možných dodavatelů a vybrat si.</a:t>
            </a:r>
          </a:p>
          <a:p>
            <a:pPr marL="889200" lvl="1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pl-PL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Předložte na KP fondu dokumenty k závěrečnému vyhodnocení žádosti.  </a:t>
            </a:r>
          </a:p>
        </p:txBody>
      </p:sp>
    </p:spTree>
    <p:extLst>
      <p:ext uri="{BB962C8B-B14F-4D97-AF65-F5344CB8AC3E}">
        <p14:creationId xmlns:p14="http://schemas.microsoft.com/office/powerpoint/2010/main" val="129937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88032" y="1268760"/>
            <a:ext cx="8604448" cy="7920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 smtClean="0">
                <a:solidFill>
                  <a:srgbClr val="003AA9"/>
                </a:solidFill>
              </a:rPr>
              <a:t>3. Výzva pro RD 2015</a:t>
            </a:r>
          </a:p>
        </p:txBody>
      </p:sp>
      <p:sp>
        <p:nvSpPr>
          <p:cNvPr id="2" name="Obdélník 1"/>
          <p:cNvSpPr/>
          <p:nvPr/>
        </p:nvSpPr>
        <p:spPr>
          <a:xfrm>
            <a:off x="269652" y="2078385"/>
            <a:ext cx="8641208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b="1" dirty="0" smtClean="0">
                <a:solidFill>
                  <a:srgbClr val="3DA200"/>
                </a:solidFill>
                <a:latin typeface="Arial" pitchFamily="34" charset="0"/>
                <a:cs typeface="Arial" pitchFamily="34" charset="0"/>
              </a:rPr>
              <a:t>Základní informace: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cs-CZ" sz="2000" b="1" dirty="0" smtClean="0">
              <a:solidFill>
                <a:srgbClr val="3DA200"/>
              </a:solidFill>
              <a:latin typeface="Arial" pitchFamily="34" charset="0"/>
              <a:cs typeface="Arial" pitchFamily="34" charset="0"/>
            </a:endParaRPr>
          </a:p>
          <a:p>
            <a:pPr marL="432000" lvl="0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v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yčleněná alokace: při vyhlášení výzvy </a:t>
            </a:r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500 mil. Kč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+ průběžné doplňován alokace (dle výnosů prodeje emisních povolenek),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432000" lvl="0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říjem žádostí: </a:t>
            </a:r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22. 10. 2015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do vyčerpání alokace nejpozději do konce roku </a:t>
            </a:r>
            <a:r>
              <a:rPr lang="pl-PL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2021,</a:t>
            </a:r>
          </a:p>
          <a:p>
            <a:pPr marL="432000" lvl="0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celková předpokládáná alokace pro RD až </a:t>
            </a:r>
            <a:r>
              <a:rPr lang="pl-PL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13 mld. Kč.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301208"/>
            <a:ext cx="14763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29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1412776"/>
            <a:ext cx="8641208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 lvl="0" indent="-432000"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cs-CZ" sz="1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Krajské pracoviště Ostrava, Českobratrská 7</a:t>
            </a:r>
          </a:p>
          <a:p>
            <a:pPr marL="889200" lvl="1" indent="-432000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pPr marL="889200" lvl="1" indent="-432000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endParaRPr lang="cs-CZ" sz="1800" dirty="0">
              <a:latin typeface="Arial" pitchFamily="34" charset="0"/>
              <a:cs typeface="Arial" pitchFamily="34" charset="0"/>
            </a:endParaRPr>
          </a:p>
          <a:p>
            <a:pPr marL="432000" lvl="0" indent="-432000"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cs-CZ" sz="1800" b="1" dirty="0">
                <a:latin typeface="Arial" pitchFamily="34" charset="0"/>
                <a:cs typeface="Arial" pitchFamily="34" charset="0"/>
              </a:rPr>
              <a:t>Konzultační hodiny</a:t>
            </a:r>
          </a:p>
          <a:p>
            <a:pPr marL="889200" lvl="1" indent="-432000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cs-CZ" sz="1800" dirty="0">
                <a:latin typeface="Arial" pitchFamily="34" charset="0"/>
                <a:cs typeface="Arial" pitchFamily="34" charset="0"/>
              </a:rPr>
              <a:t>Pondělí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latin typeface="Arial" pitchFamily="34" charset="0"/>
                <a:cs typeface="Arial" pitchFamily="34" charset="0"/>
              </a:rPr>
              <a:t>	9:00 – 17:00 hodin</a:t>
            </a:r>
          </a:p>
          <a:p>
            <a:pPr marL="889200" lvl="1" indent="-432000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cs-CZ" sz="1800" dirty="0">
                <a:latin typeface="Arial" pitchFamily="34" charset="0"/>
                <a:cs typeface="Arial" pitchFamily="34" charset="0"/>
              </a:rPr>
              <a:t>Středa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latin typeface="Arial" pitchFamily="34" charset="0"/>
                <a:cs typeface="Arial" pitchFamily="34" charset="0"/>
              </a:rPr>
              <a:t>	9:00– 17:00 hodin</a:t>
            </a:r>
          </a:p>
          <a:p>
            <a:pPr marL="889200" lvl="1" indent="-432000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cs-CZ" sz="1800" dirty="0">
                <a:latin typeface="Arial" pitchFamily="34" charset="0"/>
                <a:cs typeface="Arial" pitchFamily="34" charset="0"/>
              </a:rPr>
              <a:t>Pátek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sz="1800" dirty="0">
                <a:latin typeface="Arial" pitchFamily="34" charset="0"/>
                <a:cs typeface="Arial" pitchFamily="34" charset="0"/>
              </a:rPr>
              <a:t>	9:00– 12:00 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hodin</a:t>
            </a:r>
            <a:endParaRPr lang="cs-CZ" sz="1800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1" y="2420888"/>
            <a:ext cx="4992555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63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836042" y="5779566"/>
            <a:ext cx="7056438" cy="961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itchFamily="34" charset="0"/>
              </a:rPr>
              <a:t>Státní fond životního prostředí České republiky, Kaplanova 1931/1, 148 00 Praha 11,</a:t>
            </a:r>
          </a:p>
          <a:p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itchFamily="34" charset="0"/>
              </a:rPr>
              <a:t>korespondenční a kontaktní adresa: Olbrachtova 2006/9, 140 00  Praha 4,</a:t>
            </a:r>
            <a:b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itchFamily="34" charset="0"/>
              </a:rPr>
            </a:b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itchFamily="34" charset="0"/>
              </a:rPr>
              <a:t>tel.: +420 267 994 </a:t>
            </a: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itchFamily="34" charset="0"/>
              </a:rPr>
              <a:t>300, www.sfzp.cz</a:t>
            </a:r>
          </a:p>
          <a:p>
            <a:endParaRPr lang="cs-CZ" sz="14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941168"/>
            <a:ext cx="2844165" cy="792099"/>
          </a:xfrm>
          <a:prstGeom prst="rect">
            <a:avLst/>
          </a:prstGeom>
        </p:spPr>
      </p:pic>
      <p:pic>
        <p:nvPicPr>
          <p:cNvPr id="7" name="Picture 8" descr="KP OVA 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1628775"/>
            <a:ext cx="4176713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67545" y="1619548"/>
            <a:ext cx="509097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2000" dirty="0">
                <a:latin typeface="Arial" charset="0"/>
                <a:cs typeface="Arial" charset="0"/>
              </a:rPr>
              <a:t>Děkuji Vám za </a:t>
            </a:r>
            <a:r>
              <a:rPr lang="cs-CZ" altLang="cs-CZ" sz="2000" dirty="0" smtClean="0">
                <a:latin typeface="Arial" charset="0"/>
                <a:cs typeface="Arial" charset="0"/>
              </a:rPr>
              <a:t>pozornost</a:t>
            </a:r>
          </a:p>
          <a:p>
            <a:endParaRPr lang="cs-CZ" sz="2000" dirty="0" smtClean="0">
              <a:latin typeface="Arial" charset="0"/>
              <a:cs typeface="Arial" charset="0"/>
            </a:endParaRPr>
          </a:p>
          <a:p>
            <a:endParaRPr lang="cs-CZ" sz="2000" dirty="0">
              <a:latin typeface="Arial" charset="0"/>
              <a:cs typeface="Arial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Ing. Josef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Krůpa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rojektový manažer</a:t>
            </a:r>
          </a:p>
          <a:p>
            <a:endParaRPr lang="cs-CZ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endParaRPr lang="cs-CZ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  <a:p>
            <a:r>
              <a:rPr lang="cs-CZ" sz="2000" b="1" dirty="0">
                <a:solidFill>
                  <a:srgbClr val="003A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www.novazelenausporam.cz      </a:t>
            </a:r>
          </a:p>
          <a:p>
            <a:r>
              <a:rPr lang="cs-CZ" sz="2000" b="1" dirty="0">
                <a:solidFill>
                  <a:srgbClr val="003AA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Zelená linka: </a:t>
            </a:r>
            <a:r>
              <a:rPr lang="cs-CZ" sz="2000" b="1" dirty="0">
                <a:solidFill>
                  <a:srgbClr val="003A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800 260 500     </a:t>
            </a:r>
          </a:p>
          <a:p>
            <a:r>
              <a:rPr lang="cs-CZ" sz="2000" b="1" dirty="0">
                <a:solidFill>
                  <a:srgbClr val="003AA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E-mail: </a:t>
            </a:r>
            <a:r>
              <a:rPr lang="cs-CZ" sz="2000" b="1" dirty="0">
                <a:solidFill>
                  <a:srgbClr val="003A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info@sfzp.cz</a:t>
            </a:r>
          </a:p>
          <a:p>
            <a:endParaRPr lang="cs-CZ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42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88032" y="1268760"/>
            <a:ext cx="8604448" cy="7920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 smtClean="0">
                <a:solidFill>
                  <a:srgbClr val="003AA9"/>
                </a:solidFill>
              </a:rPr>
              <a:t>3. Výzva pro RD 2015</a:t>
            </a:r>
          </a:p>
        </p:txBody>
      </p:sp>
      <p:sp>
        <p:nvSpPr>
          <p:cNvPr id="2" name="Obdélník 1"/>
          <p:cNvSpPr/>
          <p:nvPr/>
        </p:nvSpPr>
        <p:spPr>
          <a:xfrm>
            <a:off x="288032" y="1844824"/>
            <a:ext cx="864120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b="1" dirty="0" smtClean="0">
                <a:solidFill>
                  <a:srgbClr val="3DA200"/>
                </a:solidFill>
                <a:latin typeface="Arial" pitchFamily="34" charset="0"/>
                <a:cs typeface="Arial" pitchFamily="34" charset="0"/>
              </a:rPr>
              <a:t>Hlavní novinky a změny oproti předchozím výzvám:</a:t>
            </a:r>
          </a:p>
          <a:p>
            <a:pPr marL="432000" lvl="0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kontinuální výzva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, finanční prostředky budou do výzvy uvolňovány postupně, průběžný příjem žádostí zajistí tzv. zásobník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žádostí,</a:t>
            </a:r>
            <a:endParaRPr lang="cs-CZ" sz="1600" dirty="0">
              <a:latin typeface="Arial" pitchFamily="34" charset="0"/>
              <a:cs typeface="Arial" pitchFamily="34" charset="0"/>
            </a:endParaRPr>
          </a:p>
          <a:p>
            <a:pPr marL="432000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1600" dirty="0">
                <a:latin typeface="Arial" pitchFamily="34" charset="0"/>
                <a:cs typeface="Arial" pitchFamily="34" charset="0"/>
              </a:rPr>
              <a:t>nejzazší </a:t>
            </a:r>
            <a:r>
              <a:rPr lang="cs-CZ" sz="1600" b="1" dirty="0">
                <a:latin typeface="Arial" pitchFamily="34" charset="0"/>
                <a:cs typeface="Arial" pitchFamily="34" charset="0"/>
              </a:rPr>
              <a:t>rozhodné datum </a:t>
            </a:r>
            <a:r>
              <a:rPr lang="cs-CZ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způsobilosti výdajů 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stanoveno jednotně na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max. 24 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měsíců před evidencí žádosti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a současně nejpozději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1.1.2014,</a:t>
            </a:r>
          </a:p>
          <a:p>
            <a:pPr marL="432000" lvl="0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zavedena </a:t>
            </a:r>
            <a:r>
              <a:rPr lang="cs-CZ" sz="1600" b="1" dirty="0">
                <a:latin typeface="Arial" pitchFamily="34" charset="0"/>
                <a:cs typeface="Arial" pitchFamily="34" charset="0"/>
              </a:rPr>
              <a:t>podpora na solární </a:t>
            </a:r>
            <a:r>
              <a:rPr lang="cs-CZ" sz="1600" b="1" dirty="0" err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fotovoltaické</a:t>
            </a:r>
            <a:r>
              <a:rPr lang="cs-CZ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systémy 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do dokončených rodinných domů i do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novostaveb,</a:t>
            </a:r>
            <a:endParaRPr lang="cs-CZ" sz="1600" dirty="0">
              <a:latin typeface="Arial" pitchFamily="34" charset="0"/>
              <a:cs typeface="Arial" pitchFamily="34" charset="0"/>
            </a:endParaRPr>
          </a:p>
          <a:p>
            <a:pPr marL="432000" lvl="0" indent="-432000"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</a:pPr>
            <a:r>
              <a:rPr lang="cs-CZ" sz="1600" b="1" dirty="0">
                <a:latin typeface="Arial" pitchFamily="34" charset="0"/>
                <a:cs typeface="Arial" pitchFamily="34" charset="0"/>
              </a:rPr>
              <a:t>zavedena podpora na </a:t>
            </a:r>
            <a:r>
              <a:rPr lang="cs-CZ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napojení na soustavu </a:t>
            </a:r>
            <a:r>
              <a:rPr lang="cs-CZ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centrálního zásobování </a:t>
            </a:r>
            <a:r>
              <a:rPr lang="cs-CZ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teplem </a:t>
            </a:r>
            <a:endParaRPr lang="cs-CZ" sz="1600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cs-CZ" sz="1600" dirty="0" smtClean="0">
                <a:latin typeface="Arial" pitchFamily="34" charset="0"/>
                <a:cs typeface="Arial" pitchFamily="34" charset="0"/>
              </a:rPr>
              <a:t>s 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podílem OZE &gt; 50% v oblastech C.1 a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C.2,</a:t>
            </a:r>
            <a:endParaRPr lang="cs-CZ" sz="1600" dirty="0">
              <a:latin typeface="Arial" pitchFamily="34" charset="0"/>
              <a:cs typeface="Arial" pitchFamily="34" charset="0"/>
            </a:endParaRPr>
          </a:p>
          <a:p>
            <a:pPr marL="432000" lvl="0" indent="-432000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fyzické </a:t>
            </a:r>
            <a:r>
              <a:rPr lang="cs-CZ" sz="1600" b="1" dirty="0">
                <a:latin typeface="Arial" pitchFamily="34" charset="0"/>
                <a:cs typeface="Arial" pitchFamily="34" charset="0"/>
              </a:rPr>
              <a:t>osoby již </a:t>
            </a: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ve většině případů </a:t>
            </a:r>
            <a:r>
              <a:rPr lang="cs-CZ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nemohou </a:t>
            </a:r>
            <a:r>
              <a:rPr lang="cs-CZ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 programu NZÚ </a:t>
            </a:r>
            <a:r>
              <a:rPr lang="cs-CZ" sz="1600" b="1" dirty="0">
                <a:latin typeface="Arial" pitchFamily="34" charset="0"/>
                <a:cs typeface="Arial" pitchFamily="34" charset="0"/>
              </a:rPr>
              <a:t>žádat o podporu na </a:t>
            </a:r>
            <a:r>
              <a:rPr lang="cs-CZ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výměnu kotlů na tuhá paliva 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(týká se výměn </a:t>
            </a:r>
            <a:r>
              <a:rPr lang="cs-CZ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provedených po 15.7.2015 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včetně), tito žadatelé mohou získat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vyšší podporu 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z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OPŽP (kotlíkové dotace),</a:t>
            </a:r>
          </a:p>
          <a:p>
            <a:pPr marL="432000" lvl="0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1600" b="1" dirty="0" smtClean="0">
                <a:latin typeface="Arial" pitchFamily="34" charset="0"/>
                <a:cs typeface="Arial" pitchFamily="34" charset="0"/>
              </a:rPr>
              <a:t>podpora </a:t>
            </a:r>
            <a:r>
              <a:rPr lang="cs-CZ" sz="1600" b="1" dirty="0">
                <a:latin typeface="Arial" pitchFamily="34" charset="0"/>
                <a:cs typeface="Arial" pitchFamily="34" charset="0"/>
              </a:rPr>
              <a:t>na </a:t>
            </a:r>
            <a:r>
              <a:rPr lang="cs-CZ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instalaci nuceného větrání 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se zpětným získáváním tepla – </a:t>
            </a:r>
            <a:r>
              <a:rPr lang="cs-CZ" sz="1600" b="1" dirty="0">
                <a:latin typeface="Arial" pitchFamily="34" charset="0"/>
                <a:cs typeface="Arial" pitchFamily="34" charset="0"/>
              </a:rPr>
              <a:t>nově lze žádat i </a:t>
            </a:r>
            <a:r>
              <a:rPr lang="cs-CZ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samostatně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 (bez současného podání žádosti v oblasti A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),</a:t>
            </a:r>
          </a:p>
          <a:p>
            <a:pPr marL="432000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1600" b="1" dirty="0">
                <a:latin typeface="Arial" pitchFamily="34" charset="0"/>
                <a:cs typeface="Arial" pitchFamily="34" charset="0"/>
              </a:rPr>
              <a:t>dotační zvýhodnění při použití materiálů s vydaným environmentálním prohlášením typu III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 - nově ve všech oblastech podpory (nikoliv jen pro oblast A jako dosud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).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83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60916" y="1304985"/>
            <a:ext cx="8604448" cy="7920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 smtClean="0">
                <a:solidFill>
                  <a:srgbClr val="003AA9"/>
                </a:solidFill>
              </a:rPr>
              <a:t>3. Výzva pro RD 2015</a:t>
            </a:r>
          </a:p>
        </p:txBody>
      </p:sp>
      <p:sp>
        <p:nvSpPr>
          <p:cNvPr id="2" name="Obdélník 1"/>
          <p:cNvSpPr/>
          <p:nvPr/>
        </p:nvSpPr>
        <p:spPr>
          <a:xfrm>
            <a:off x="269652" y="2078385"/>
            <a:ext cx="864120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b="1" dirty="0" smtClean="0">
                <a:solidFill>
                  <a:srgbClr val="3DA200"/>
                </a:solidFill>
                <a:latin typeface="Arial" pitchFamily="34" charset="0"/>
                <a:cs typeface="Arial" pitchFamily="34" charset="0"/>
              </a:rPr>
              <a:t>Obecné podmínky programu:</a:t>
            </a:r>
          </a:p>
          <a:p>
            <a:pPr marL="432000" lvl="0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výzva se vztahuje pouze na </a:t>
            </a:r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rodinné domy,</a:t>
            </a:r>
          </a:p>
          <a:p>
            <a:pPr marL="432000" lvl="0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ž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adatel musí zůstat </a:t>
            </a:r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vlastníkem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nemovitosti od podání žádosti až do vydání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Registrace akce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a Rozhodnutí o poskytnutí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dotace,</a:t>
            </a:r>
          </a:p>
          <a:p>
            <a:pPr marL="432000" lvl="0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pl-PL" sz="2000" dirty="0">
                <a:latin typeface="Arial" pitchFamily="34" charset="0"/>
                <a:cs typeface="Arial" pitchFamily="34" charset="0"/>
              </a:rPr>
              <a:t>c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elková 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výše podpory na jednu žádost je omezena na </a:t>
            </a:r>
            <a:r>
              <a:rPr lang="pl-PL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max. 50 % </a:t>
            </a:r>
            <a:r>
              <a:rPr lang="pl-PL" sz="2000" dirty="0">
                <a:latin typeface="Arial" pitchFamily="34" charset="0"/>
                <a:cs typeface="Arial" pitchFamily="34" charset="0"/>
              </a:rPr>
              <a:t>řádně doložených způsobilých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výdajů.</a:t>
            </a:r>
          </a:p>
          <a:p>
            <a:pPr marL="432000" lvl="0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Realizace opatření v rodinných domech v Moravskoslezském a Ústeckém kraji je zvýhodněna zvýšením dotačních částek o</a:t>
            </a:r>
            <a:r>
              <a:rPr lang="pl-PL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10 %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pl-PL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platí</a:t>
            </a:r>
            <a:r>
              <a:rPr lang="pl-PL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pro oblast podpory A, B, C,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kromě podpory na posudek a technický dozor</a:t>
            </a: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301208"/>
            <a:ext cx="14763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07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88032" y="1268760"/>
            <a:ext cx="8604448" cy="7920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 smtClean="0">
                <a:solidFill>
                  <a:srgbClr val="003AA9"/>
                </a:solidFill>
              </a:rPr>
              <a:t>3. Výzva pro RD 2015</a:t>
            </a:r>
          </a:p>
        </p:txBody>
      </p:sp>
      <p:sp>
        <p:nvSpPr>
          <p:cNvPr id="2" name="Obdélník 1"/>
          <p:cNvSpPr/>
          <p:nvPr/>
        </p:nvSpPr>
        <p:spPr>
          <a:xfrm>
            <a:off x="269652" y="2078385"/>
            <a:ext cx="864120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b="1" dirty="0" smtClean="0">
                <a:solidFill>
                  <a:srgbClr val="3DA200"/>
                </a:solidFill>
                <a:latin typeface="Arial" pitchFamily="34" charset="0"/>
                <a:cs typeface="Arial" pitchFamily="34" charset="0"/>
              </a:rPr>
              <a:t>Oblasti podpory:</a:t>
            </a:r>
          </a:p>
          <a:p>
            <a:pPr marL="889200" lvl="1" indent="-432000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oblast </a:t>
            </a:r>
            <a:r>
              <a:rPr lang="cs-CZ" sz="2000" b="1" dirty="0">
                <a:latin typeface="Arial" pitchFamily="34" charset="0"/>
                <a:cs typeface="Arial" pitchFamily="34" charset="0"/>
              </a:rPr>
              <a:t>podpory 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(zateplení)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„Snižování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energetické náročnosti </a:t>
            </a:r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stávajících </a:t>
            </a:r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RD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“ -</a:t>
            </a:r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(výměna oken, zateplení obvodových stěn RD, zateplení stropů, podlahy apod.),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889200" lvl="1" indent="-432000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oblast </a:t>
            </a:r>
            <a:r>
              <a:rPr lang="cs-CZ" sz="2000" b="1" dirty="0">
                <a:latin typeface="Arial" pitchFamily="34" charset="0"/>
                <a:cs typeface="Arial" pitchFamily="34" charset="0"/>
              </a:rPr>
              <a:t>podpory 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B </a:t>
            </a:r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(pasivní domy)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 „Výstavba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RD s velmi nízkou energetickou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náročností“,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889200" lvl="1" indent="-432000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2000" b="1" dirty="0" smtClean="0">
                <a:latin typeface="Arial" pitchFamily="34" charset="0"/>
                <a:cs typeface="Arial" pitchFamily="34" charset="0"/>
              </a:rPr>
              <a:t>oblast </a:t>
            </a:r>
            <a:r>
              <a:rPr lang="cs-CZ" sz="2000" b="1" dirty="0">
                <a:latin typeface="Arial" pitchFamily="34" charset="0"/>
                <a:cs typeface="Arial" pitchFamily="34" charset="0"/>
              </a:rPr>
              <a:t>podpory C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(instalace obnovitelných zdrojů energie)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 „Efektivní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využití zdrojů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energie“ (instalace plynových kotlů, kotlů na biomasu, solárních kolektorů, tepelných čerpadel, instalace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systémů nuceného větrání se zpětným získáváním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tepla).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cs-CZ" sz="2000" b="1" dirty="0" smtClean="0">
              <a:solidFill>
                <a:srgbClr val="3DA2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68760"/>
            <a:ext cx="14763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40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88032" y="1268760"/>
            <a:ext cx="8604448" cy="7920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200" b="1" dirty="0" smtClean="0">
                <a:solidFill>
                  <a:srgbClr val="003AA9"/>
                </a:solidFill>
              </a:rPr>
              <a:t>3. Výzva pro RD 2015</a:t>
            </a:r>
          </a:p>
        </p:txBody>
      </p:sp>
      <p:sp>
        <p:nvSpPr>
          <p:cNvPr id="2" name="Obdélník 1"/>
          <p:cNvSpPr/>
          <p:nvPr/>
        </p:nvSpPr>
        <p:spPr>
          <a:xfrm>
            <a:off x="269652" y="2078385"/>
            <a:ext cx="86412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b="1" dirty="0" smtClean="0">
                <a:solidFill>
                  <a:srgbClr val="3DA200"/>
                </a:solidFill>
                <a:latin typeface="Arial" pitchFamily="34" charset="0"/>
                <a:cs typeface="Arial" pitchFamily="34" charset="0"/>
              </a:rPr>
              <a:t>Oblast podpory A (zateplení stávající RD) – podmínky:</a:t>
            </a:r>
          </a:p>
          <a:p>
            <a:pPr marL="432000" lvl="0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ž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ádost o vydání stavebního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povolení (resp. ohlášení stavby) na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výstavbu budovy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která je předmětem žádosti,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musela být  podána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příslušnému stavebnímu úřadu před 1. 7.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2007, tzn. </a:t>
            </a:r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netýká se novostaveb,</a:t>
            </a:r>
          </a:p>
          <a:p>
            <a:pPr marL="432000" lvl="0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pokud je objektu zdroj tepla na tuhá fosilní paliva </a:t>
            </a:r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nesplňující požadavky na 3. emisní třídu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povinná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jeho </a:t>
            </a:r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výměna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(možno využít „kotlíkových dotací“),</a:t>
            </a:r>
          </a:p>
          <a:p>
            <a:pPr marL="432000" lvl="0" indent="-432000">
              <a:spcBef>
                <a:spcPts val="0"/>
              </a:spcBef>
              <a:spcAft>
                <a:spcPts val="600"/>
              </a:spcAft>
              <a:buBlip>
                <a:blip r:embed="rId2"/>
              </a:buBlip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r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ealizace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opatření musí být prováděna </a:t>
            </a:r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dodavatelským způsobem.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301208"/>
            <a:ext cx="147637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48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22866" y="1187460"/>
            <a:ext cx="74659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Požadované parametry v oblasti podpory A</a:t>
            </a: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74428" y="5694015"/>
            <a:ext cx="7762800" cy="29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500"/>
              </a:spcAft>
            </a:pPr>
            <a:r>
              <a:rPr lang="cs-CZ" sz="1200" dirty="0">
                <a:latin typeface="Calibri"/>
                <a:ea typeface="Calibri"/>
                <a:cs typeface="Times New Roman"/>
              </a:rPr>
              <a:t> </a:t>
            </a:r>
            <a:endParaRPr lang="cs-CZ" sz="12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374665"/>
              </p:ext>
            </p:extLst>
          </p:nvPr>
        </p:nvGraphicFramePr>
        <p:xfrm>
          <a:off x="539552" y="1700808"/>
          <a:ext cx="8136903" cy="4552461"/>
        </p:xfrm>
        <a:graphic>
          <a:graphicData uri="http://schemas.openxmlformats.org/drawingml/2006/table">
            <a:tbl>
              <a:tblPr/>
              <a:tblGrid>
                <a:gridCol w="2955338"/>
                <a:gridCol w="1031247"/>
                <a:gridCol w="1265539"/>
                <a:gridCol w="961593"/>
                <a:gridCol w="961593"/>
                <a:gridCol w="961593"/>
              </a:tblGrid>
              <a:tr h="523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Sledovaný parametr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Označení [jednotky]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Calibri"/>
                          <a:ea typeface="Calibri"/>
                          <a:cs typeface="Calibri"/>
                        </a:rPr>
                        <a:t>A.0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Calibri"/>
                          <a:ea typeface="Calibri"/>
                          <a:cs typeface="Calibri"/>
                        </a:rPr>
                        <a:t>A.1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Calibri"/>
                          <a:ea typeface="Calibri"/>
                          <a:cs typeface="Calibri"/>
                        </a:rPr>
                        <a:t>A.2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Calibri"/>
                          <a:ea typeface="Calibri"/>
                          <a:cs typeface="Calibri"/>
                        </a:rPr>
                        <a:t>A.3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45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Měrná roční potřeba tepla</a:t>
                      </a:r>
                      <a:br>
                        <a:rPr lang="cs-CZ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na vytápění po realizaci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Calibri"/>
                        </a:rPr>
                        <a:t>E</a:t>
                      </a:r>
                      <a:r>
                        <a:rPr lang="cs-CZ" sz="1400" baseline="-25000">
                          <a:effectLst/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cs-CZ" sz="1400">
                          <a:effectLst/>
                          <a:latin typeface="Calibri"/>
                          <a:ea typeface="Calibri"/>
                          <a:cs typeface="Calibri"/>
                        </a:rPr>
                        <a:t/>
                      </a:r>
                      <a:br>
                        <a:rPr lang="cs-CZ" sz="1400">
                          <a:effectLst/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cs-CZ" sz="1400">
                          <a:effectLst/>
                          <a:latin typeface="Calibri"/>
                          <a:ea typeface="Calibri"/>
                          <a:cs typeface="Calibri"/>
                        </a:rPr>
                        <a:t>[kWh.m</a:t>
                      </a:r>
                      <a:r>
                        <a:rPr lang="cs-CZ" sz="1400" baseline="30000">
                          <a:effectLst/>
                          <a:latin typeface="Calibri"/>
                          <a:ea typeface="Calibri"/>
                          <a:cs typeface="Calibri"/>
                        </a:rPr>
                        <a:t>-2</a:t>
                      </a:r>
                      <a:r>
                        <a:rPr lang="cs-CZ" sz="1400">
                          <a:effectLst/>
                          <a:latin typeface="Calibri"/>
                          <a:ea typeface="Calibri"/>
                          <a:cs typeface="Calibri"/>
                        </a:rPr>
                        <a:t>. rok</a:t>
                      </a:r>
                      <a:r>
                        <a:rPr lang="cs-CZ" sz="1400" baseline="30000">
                          <a:effectLst/>
                          <a:latin typeface="Calibri"/>
                          <a:ea typeface="Calibri"/>
                          <a:cs typeface="Calibri"/>
                        </a:rPr>
                        <a:t>-1</a:t>
                      </a:r>
                      <a:r>
                        <a:rPr lang="cs-CZ" sz="1400">
                          <a:effectLst/>
                          <a:latin typeface="Calibri"/>
                          <a:ea typeface="Calibri"/>
                          <a:cs typeface="Calibri"/>
                        </a:rPr>
                        <a:t>]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Calibri"/>
                        </a:rPr>
                        <a:t>bez požadavku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Calibri"/>
                        </a:rPr>
                        <a:t>≤ 90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Calibri"/>
                        </a:rPr>
                        <a:t>≤ 55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Calibri"/>
                        </a:rPr>
                        <a:t>≤ 35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22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Calibri"/>
                          <a:ea typeface="Calibri"/>
                          <a:cs typeface="Calibri"/>
                        </a:rPr>
                        <a:t>nebo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>
                          <a:effectLst/>
                          <a:latin typeface="Calibri"/>
                          <a:ea typeface="Calibri"/>
                          <a:cs typeface="Calibri"/>
                        </a:rPr>
                        <a:t>nebo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7633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Calibri"/>
                        </a:rPr>
                        <a:t>U</a:t>
                      </a:r>
                      <a:r>
                        <a:rPr lang="cs-CZ" sz="1400" baseline="-25000">
                          <a:effectLst/>
                          <a:latin typeface="Calibri"/>
                          <a:ea typeface="Calibri"/>
                          <a:cs typeface="Calibri"/>
                        </a:rPr>
                        <a:t>em</a:t>
                      </a:r>
                      <a:r>
                        <a:rPr lang="cs-CZ" sz="1400">
                          <a:effectLst/>
                          <a:latin typeface="Calibri"/>
                          <a:ea typeface="Calibri"/>
                          <a:cs typeface="Calibri"/>
                        </a:rPr>
                        <a:t/>
                      </a:r>
                      <a:br>
                        <a:rPr lang="cs-CZ" sz="1400">
                          <a:effectLst/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cs-CZ" sz="1400">
                          <a:effectLst/>
                          <a:latin typeface="Calibri"/>
                          <a:ea typeface="Calibri"/>
                          <a:cs typeface="Calibri"/>
                        </a:rPr>
                        <a:t>[W.m</a:t>
                      </a:r>
                      <a:r>
                        <a:rPr lang="cs-CZ" sz="1400" baseline="30000">
                          <a:effectLst/>
                          <a:latin typeface="Calibri"/>
                          <a:ea typeface="Calibri"/>
                          <a:cs typeface="Calibri"/>
                        </a:rPr>
                        <a:t>-2</a:t>
                      </a:r>
                      <a:r>
                        <a:rPr lang="cs-CZ" sz="1400">
                          <a:effectLst/>
                          <a:latin typeface="Calibri"/>
                          <a:ea typeface="Calibri"/>
                          <a:cs typeface="Calibri"/>
                        </a:rPr>
                        <a:t>.K</a:t>
                      </a:r>
                      <a:r>
                        <a:rPr lang="cs-CZ" sz="1400" baseline="30000">
                          <a:effectLst/>
                          <a:latin typeface="Calibri"/>
                          <a:ea typeface="Calibri"/>
                          <a:cs typeface="Calibri"/>
                        </a:rPr>
                        <a:t>-1</a:t>
                      </a:r>
                      <a:r>
                        <a:rPr lang="cs-CZ" sz="1400">
                          <a:effectLst/>
                          <a:latin typeface="Calibri"/>
                          <a:ea typeface="Calibri"/>
                          <a:cs typeface="Calibri"/>
                        </a:rPr>
                        <a:t>]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4691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Calibri"/>
                        </a:rPr>
                        <a:t>Průměrný součinitel prostupu tepla obálkou budovy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Calibri"/>
                        </a:rPr>
                        <a:t>≤ 0,95 U</a:t>
                      </a:r>
                      <a:r>
                        <a:rPr lang="cs-CZ" sz="1400" baseline="-25000">
                          <a:effectLst/>
                          <a:latin typeface="Calibri"/>
                          <a:ea typeface="Calibri"/>
                          <a:cs typeface="Calibri"/>
                        </a:rPr>
                        <a:t>em,R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Calibri"/>
                        </a:rPr>
                        <a:t>≤ 0,85 U</a:t>
                      </a:r>
                      <a:r>
                        <a:rPr lang="cs-CZ" sz="1400" baseline="-25000">
                          <a:effectLst/>
                          <a:latin typeface="Calibri"/>
                          <a:ea typeface="Calibri"/>
                          <a:cs typeface="Calibri"/>
                        </a:rPr>
                        <a:t>em,R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Calibri"/>
                        </a:rPr>
                        <a:t>≤ 0,75 U</a:t>
                      </a:r>
                      <a:r>
                        <a:rPr lang="cs-CZ" sz="1400" baseline="-25000">
                          <a:effectLst/>
                          <a:latin typeface="Calibri"/>
                          <a:ea typeface="Calibri"/>
                          <a:cs typeface="Calibri"/>
                        </a:rPr>
                        <a:t>em,R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6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Calibri"/>
                        </a:rPr>
                        <a:t>Měněné stavební prvky</a:t>
                      </a:r>
                      <a:br>
                        <a:rPr lang="cs-CZ" sz="1400">
                          <a:effectLst/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cs-CZ" sz="1400">
                          <a:effectLst/>
                          <a:latin typeface="Calibri"/>
                          <a:ea typeface="Calibri"/>
                          <a:cs typeface="Calibri"/>
                        </a:rPr>
                        <a:t>obálky budovy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Calibri"/>
                        </a:rPr>
                        <a:t>U</a:t>
                      </a:r>
                      <a:br>
                        <a:rPr lang="cs-CZ" sz="1400">
                          <a:effectLst/>
                          <a:latin typeface="Calibri"/>
                          <a:ea typeface="Calibri"/>
                          <a:cs typeface="Calibri"/>
                        </a:rPr>
                      </a:br>
                      <a:r>
                        <a:rPr lang="cs-CZ" sz="1400">
                          <a:effectLst/>
                          <a:latin typeface="Calibri"/>
                          <a:ea typeface="Calibri"/>
                          <a:cs typeface="Calibri"/>
                        </a:rPr>
                        <a:t>[W.m</a:t>
                      </a:r>
                      <a:r>
                        <a:rPr lang="cs-CZ" sz="1400" baseline="30000">
                          <a:effectLst/>
                          <a:latin typeface="Calibri"/>
                          <a:ea typeface="Calibri"/>
                          <a:cs typeface="Calibri"/>
                        </a:rPr>
                        <a:t>-2</a:t>
                      </a:r>
                      <a:r>
                        <a:rPr lang="cs-CZ" sz="1400">
                          <a:effectLst/>
                          <a:latin typeface="Calibri"/>
                          <a:ea typeface="Calibri"/>
                          <a:cs typeface="Calibri"/>
                        </a:rPr>
                        <a:t>.K</a:t>
                      </a:r>
                      <a:r>
                        <a:rPr lang="cs-CZ" sz="1400" baseline="30000">
                          <a:effectLst/>
                          <a:latin typeface="Calibri"/>
                          <a:ea typeface="Calibri"/>
                          <a:cs typeface="Calibri"/>
                        </a:rPr>
                        <a:t>-1</a:t>
                      </a:r>
                      <a:r>
                        <a:rPr lang="cs-CZ" sz="1400">
                          <a:effectLst/>
                          <a:latin typeface="Calibri"/>
                          <a:ea typeface="Calibri"/>
                          <a:cs typeface="Calibri"/>
                        </a:rPr>
                        <a:t>]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Calibri"/>
                        </a:rPr>
                        <a:t>U ≤ 0,9*U</a:t>
                      </a:r>
                      <a:r>
                        <a:rPr lang="cs-CZ" sz="1400" baseline="-25000">
                          <a:effectLst/>
                          <a:latin typeface="Calibri"/>
                          <a:ea typeface="Calibri"/>
                          <a:cs typeface="Calibri"/>
                        </a:rPr>
                        <a:t>rec </a:t>
                      </a:r>
                      <a:r>
                        <a:rPr lang="cs-CZ" sz="1400" b="1" baseline="30000">
                          <a:effectLst/>
                          <a:latin typeface="Calibri"/>
                          <a:ea typeface="Calibri"/>
                          <a:cs typeface="Calibri"/>
                        </a:rPr>
                        <a:t>1)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dle požadavku ČSN 73 0540-2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a </a:t>
                      </a:r>
                      <a:r>
                        <a:rPr lang="cs-CZ" sz="1400" dirty="0" err="1">
                          <a:effectLst/>
                          <a:latin typeface="Calibri"/>
                          <a:ea typeface="Calibri"/>
                          <a:cs typeface="Calibri"/>
                        </a:rPr>
                        <a:t>vyhl</a:t>
                      </a: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. č. 78/2013 Sb.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9382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Calibri"/>
                        </a:rPr>
                        <a:t>Procentní snížení vypočtené měrné roční potřeby tepla na vytápění E</a:t>
                      </a:r>
                      <a:r>
                        <a:rPr lang="cs-CZ" sz="1400" baseline="-25000">
                          <a:effectLst/>
                          <a:latin typeface="Calibri"/>
                          <a:ea typeface="Calibri"/>
                          <a:cs typeface="Calibri"/>
                        </a:rPr>
                        <a:t>A</a:t>
                      </a:r>
                      <a:r>
                        <a:rPr lang="cs-CZ" sz="1400">
                          <a:effectLst/>
                          <a:latin typeface="Calibri"/>
                          <a:ea typeface="Calibri"/>
                          <a:cs typeface="Calibri"/>
                        </a:rPr>
                        <a:t> oproti stavu před realizací opatření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Calibri"/>
                        </a:rPr>
                        <a:t>[%</a:t>
                      </a:r>
                      <a:r>
                        <a:rPr lang="en-US" sz="1400">
                          <a:effectLst/>
                          <a:latin typeface="Calibri"/>
                          <a:ea typeface="Calibri"/>
                          <a:cs typeface="Calibri"/>
                        </a:rPr>
                        <a:t>]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Calibri"/>
                        </a:rPr>
                        <a:t>≥ 20 %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Calibri"/>
                        </a:rPr>
                        <a:t>≥ 40 %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Calibri"/>
                        </a:rPr>
                        <a:t>≥ 50 %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Calibri"/>
                        </a:rPr>
                        <a:t>≥ 60 %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82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Calibri"/>
                        </a:rPr>
                        <a:t>Povinná instalace systému nuceného větrání se zpětným získáváním tepla splňujícího podmínky pro podoblast C.4</a:t>
                      </a:r>
                      <a:r>
                        <a:rPr lang="cs-CZ" sz="1400" b="1" baseline="30000">
                          <a:effectLst/>
                          <a:latin typeface="Calibri"/>
                          <a:ea typeface="Calibri"/>
                          <a:cs typeface="Calibri"/>
                        </a:rPr>
                        <a:t>2)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Calibri"/>
                        </a:rPr>
                        <a:t>[–]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Calibri"/>
                        </a:rPr>
                        <a:t>ne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Calibri"/>
                        </a:rPr>
                        <a:t>ne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Calibri"/>
                          <a:ea typeface="Calibri"/>
                          <a:cs typeface="Calibri"/>
                        </a:rPr>
                        <a:t>ne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ano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724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7544" y="1230918"/>
            <a:ext cx="71287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cs-CZ" altLang="cs-CZ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Výše podpory v oblasti podpory A</a:t>
            </a:r>
            <a:endParaRPr kumimoji="0" lang="cs-CZ" altLang="cs-CZ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385837" y="4149080"/>
                <a:ext cx="8466775" cy="25973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49580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i="1">
                          <a:latin typeface="Cambria Math"/>
                          <a:ea typeface="Calibri"/>
                          <a:cs typeface="Times New Roman"/>
                        </a:rPr>
                        <m:t>𝑣</m:t>
                      </m:r>
                      <m:r>
                        <a:rPr lang="cs-CZ" sz="1600" i="1">
                          <a:latin typeface="Cambria Math"/>
                          <a:ea typeface="Calibri"/>
                          <a:cs typeface="Times New Roman"/>
                        </a:rPr>
                        <m:t>ýš</m:t>
                      </m:r>
                      <m:r>
                        <a:rPr lang="cs-CZ" sz="1600" i="1">
                          <a:latin typeface="Cambria Math"/>
                          <a:ea typeface="Calibri"/>
                          <a:cs typeface="Times New Roman"/>
                        </a:rPr>
                        <m:t>𝑒</m:t>
                      </m:r>
                      <m:r>
                        <a:rPr lang="cs-CZ" sz="1600" i="1">
                          <a:latin typeface="Cambria Math"/>
                          <a:ea typeface="Calibri"/>
                          <a:cs typeface="Times New Roman"/>
                        </a:rPr>
                        <m:t> </m:t>
                      </m:r>
                      <m:r>
                        <a:rPr lang="cs-CZ" sz="1600" i="1">
                          <a:latin typeface="Cambria Math"/>
                          <a:ea typeface="Calibri"/>
                          <a:cs typeface="Times New Roman"/>
                        </a:rPr>
                        <m:t>𝑝𝑜𝑑𝑝𝑜𝑟𝑦</m:t>
                      </m:r>
                      <m:r>
                        <a:rPr lang="cs-CZ" sz="1600" i="1">
                          <a:latin typeface="Cambria Math"/>
                          <a:ea typeface="Calibri"/>
                          <a:cs typeface="Times New Roman"/>
                        </a:rPr>
                        <m:t>=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cs-CZ" sz="16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</m:ctrlPr>
                        </m:naryPr>
                        <m:sub>
                          <m:r>
                            <a:rPr lang="cs-CZ" sz="16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𝑖</m:t>
                          </m:r>
                          <m:r>
                            <a:rPr lang="cs-CZ" sz="16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=1</m:t>
                          </m:r>
                        </m:sub>
                        <m:sup>
                          <m:r>
                            <a:rPr lang="cs-CZ" sz="16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𝑗</m:t>
                          </m:r>
                        </m:sup>
                        <m:e>
                          <m:r>
                            <a:rPr lang="cs-CZ" sz="16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𝑘</m:t>
                          </m:r>
                          <m:r>
                            <a:rPr lang="cs-CZ" sz="16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∗ </m:t>
                          </m:r>
                          <m:sSub>
                            <m:sSubPr>
                              <m:ctrlPr>
                                <a:rPr lang="cs-CZ" sz="16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cs-CZ" sz="16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cs-CZ" sz="1600" i="1">
                                  <a:effectLst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𝑖</m:t>
                              </m:r>
                            </m:sub>
                          </m:sSub>
                          <m:r>
                            <a:rPr lang="cs-CZ" sz="1600" i="1">
                              <a:effectLst/>
                              <a:latin typeface="Cambria Math"/>
                              <a:ea typeface="Calibri"/>
                              <a:cs typeface="Times New Roman"/>
                            </a:rPr>
                            <m:t>∗ </m:t>
                          </m:r>
                        </m:e>
                      </m:nary>
                      <m:r>
                        <a:rPr lang="cs-CZ" sz="16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𝑣</m:t>
                      </m:r>
                      <m:r>
                        <a:rPr lang="cs-CZ" sz="16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ýš</m:t>
                      </m:r>
                      <m:r>
                        <a:rPr lang="cs-CZ" sz="16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𝑒</m:t>
                      </m:r>
                      <m:r>
                        <a:rPr lang="cs-CZ" sz="16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 </m:t>
                      </m:r>
                      <m:r>
                        <a:rPr lang="cs-CZ" sz="16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𝑝𝑜𝑑𝑝𝑜𝑟𝑦</m:t>
                      </m:r>
                      <m:r>
                        <a:rPr lang="cs-CZ" sz="16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 </m:t>
                      </m:r>
                      <m:r>
                        <a:rPr lang="cs-CZ" sz="16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𝑖</m:t>
                      </m:r>
                      <m:r>
                        <a:rPr lang="cs-CZ" sz="16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r>
                        <a:rPr lang="cs-CZ" sz="16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𝑡</m:t>
                      </m:r>
                      <m:r>
                        <a:rPr lang="cs-CZ" sz="16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é</m:t>
                      </m:r>
                      <m:r>
                        <a:rPr lang="cs-CZ" sz="16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h𝑜</m:t>
                      </m:r>
                      <m:r>
                        <a:rPr lang="cs-CZ" sz="16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 </m:t>
                      </m:r>
                      <m:r>
                        <a:rPr lang="cs-CZ" sz="16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𝑜𝑝𝑎𝑡</m:t>
                      </m:r>
                      <m:r>
                        <a:rPr lang="cs-CZ" sz="16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ř</m:t>
                      </m:r>
                      <m:r>
                        <a:rPr lang="cs-CZ" sz="16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𝑒𝑛</m:t>
                      </m:r>
                      <m:r>
                        <a:rPr lang="cs-CZ" sz="1600" i="1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í</m:t>
                      </m:r>
                      <m:r>
                        <a:rPr lang="cs-CZ" sz="1600">
                          <a:effectLst/>
                          <a:latin typeface="Cambria Math"/>
                          <a:ea typeface="Calibri"/>
                          <a:cs typeface="Times New Roman"/>
                        </a:rPr>
                        <m:t> </m:t>
                      </m:r>
                    </m:oMath>
                  </m:oMathPara>
                </a14:m>
                <a:r>
                  <a:rPr lang="cs-CZ" sz="1600" dirty="0"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/>
                </a:r>
                <a:br>
                  <a:rPr lang="cs-CZ" sz="1600" dirty="0"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</a:br>
                <a:r>
                  <a:rPr lang="cs-CZ" sz="1600" b="1" i="1" dirty="0"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S</a:t>
                </a:r>
                <a:r>
                  <a:rPr lang="cs-CZ" sz="1600" b="1" i="1" baseline="-25000" dirty="0"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i</a:t>
                </a:r>
                <a:r>
                  <a:rPr lang="cs-CZ" sz="1600" dirty="0"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 – plocha i-té konstrukce v m</a:t>
                </a:r>
                <a:r>
                  <a:rPr lang="cs-CZ" sz="1600" baseline="30000" dirty="0"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2</a:t>
                </a:r>
                <a:r>
                  <a:rPr lang="cs-CZ" sz="1600" dirty="0"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 na obálce budovy (dle energetického hodnocení), zaokrouhlená na jedno desetinné místo směrem dolů</a:t>
                </a:r>
                <a:br>
                  <a:rPr lang="cs-CZ" sz="1600" dirty="0"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</a:br>
                <a:r>
                  <a:rPr lang="cs-CZ" sz="1600" b="1" i="1" dirty="0"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výše podpory i-</a:t>
                </a:r>
                <a:r>
                  <a:rPr lang="cs-CZ" sz="1600" b="1" i="1" dirty="0" err="1"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tého</a:t>
                </a:r>
                <a:r>
                  <a:rPr lang="cs-CZ" sz="1600" b="1" i="1" dirty="0"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 opatření  </a:t>
                </a:r>
                <a:r>
                  <a:rPr lang="cs-CZ" sz="1600" b="1" dirty="0"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 - </a:t>
                </a:r>
                <a:r>
                  <a:rPr lang="cs-CZ" sz="1600" dirty="0"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výše podpory i-</a:t>
                </a:r>
                <a:r>
                  <a:rPr lang="cs-CZ" sz="1600" dirty="0" err="1"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tého</a:t>
                </a:r>
                <a:r>
                  <a:rPr lang="cs-CZ" sz="1600" dirty="0"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 opatření – viz </a:t>
                </a:r>
                <a:r>
                  <a:rPr lang="cs-CZ" sz="1600" dirty="0" smtClean="0"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tabulka, </a:t>
                </a:r>
                <a:r>
                  <a:rPr lang="cs-CZ" sz="1600" dirty="0"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dle typu konstrukce a podoblasti podpory</a:t>
                </a:r>
              </a:p>
              <a:p>
                <a:pPr marL="44958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cs-CZ" sz="1600" b="1" i="1" dirty="0"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k </a:t>
                </a:r>
                <a:r>
                  <a:rPr lang="cs-CZ" sz="1600" dirty="0"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– koeficient upravující výši podpory, pro budovy a konstrukce bez zvýhodnění k = 1.</a:t>
                </a:r>
              </a:p>
              <a:p>
                <a:pPr marL="449580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cs-CZ" sz="1600" b="1" i="1" dirty="0"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j</a:t>
                </a:r>
                <a:r>
                  <a:rPr lang="cs-CZ" sz="1600" dirty="0">
                    <a:effectLst/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rPr>
                  <a:t> – počet konstrukcí na obálce budovy, na kterých je realizováno podporované opatření</a:t>
                </a:r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37" y="4149080"/>
                <a:ext cx="8466775" cy="2597314"/>
              </a:xfrm>
              <a:prstGeom prst="rect">
                <a:avLst/>
              </a:prstGeom>
              <a:blipFill rotWithShape="1">
                <a:blip r:embed="rId2"/>
                <a:stretch>
                  <a:fillRect b="-11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632586"/>
              </p:ext>
            </p:extLst>
          </p:nvPr>
        </p:nvGraphicFramePr>
        <p:xfrm>
          <a:off x="539552" y="1728607"/>
          <a:ext cx="7848874" cy="2418588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3835864"/>
                <a:gridCol w="1163116"/>
                <a:gridCol w="1424947"/>
                <a:gridCol w="1424947"/>
              </a:tblGrid>
              <a:tr h="25881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Typ konstrukce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Calibri"/>
                          <a:ea typeface="Calibri"/>
                          <a:cs typeface="Calibri"/>
                        </a:rPr>
                        <a:t>Podoblast podpory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1762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Calibri"/>
                          <a:ea typeface="Calibri"/>
                          <a:cs typeface="Calibri"/>
                        </a:rPr>
                        <a:t>A.0 a A.1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Calibri"/>
                          <a:ea typeface="Calibri"/>
                          <a:cs typeface="Calibri"/>
                        </a:rPr>
                        <a:t>[Kč/m</a:t>
                      </a:r>
                      <a:r>
                        <a:rPr lang="cs-CZ" sz="1600" b="1" baseline="30000">
                          <a:effectLst/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r>
                        <a:rPr lang="cs-CZ" sz="1600" b="1">
                          <a:effectLst/>
                          <a:latin typeface="Calibri"/>
                          <a:ea typeface="Calibri"/>
                          <a:cs typeface="Calibri"/>
                        </a:rPr>
                        <a:t>]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Calibri"/>
                          <a:ea typeface="Calibri"/>
                          <a:cs typeface="Calibri"/>
                        </a:rPr>
                        <a:t>A.2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Calibri"/>
                          <a:ea typeface="Calibri"/>
                          <a:cs typeface="Calibri"/>
                        </a:rPr>
                        <a:t>[Kč/m</a:t>
                      </a:r>
                      <a:r>
                        <a:rPr lang="cs-CZ" sz="1600" b="1" baseline="30000">
                          <a:effectLst/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r>
                        <a:rPr lang="cs-CZ" sz="1600" b="1">
                          <a:effectLst/>
                          <a:latin typeface="Calibri"/>
                          <a:ea typeface="Calibri"/>
                          <a:cs typeface="Calibri"/>
                        </a:rPr>
                        <a:t>]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Calibri"/>
                          <a:ea typeface="Calibri"/>
                          <a:cs typeface="Calibri"/>
                        </a:rPr>
                        <a:t>A.3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Calibri"/>
                          <a:ea typeface="Calibri"/>
                          <a:cs typeface="Calibri"/>
                        </a:rPr>
                        <a:t>[Kč/m</a:t>
                      </a:r>
                      <a:r>
                        <a:rPr lang="cs-CZ" sz="1600" b="1" baseline="30000">
                          <a:effectLst/>
                          <a:latin typeface="Calibri"/>
                          <a:ea typeface="Calibri"/>
                          <a:cs typeface="Calibri"/>
                        </a:rPr>
                        <a:t>2</a:t>
                      </a:r>
                      <a:r>
                        <a:rPr lang="cs-CZ" sz="1600" b="1">
                          <a:effectLst/>
                          <a:latin typeface="Calibri"/>
                          <a:ea typeface="Calibri"/>
                          <a:cs typeface="Calibri"/>
                        </a:rPr>
                        <a:t>]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911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Obvodové stěny a podlahy nad exteriérem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/>
                          <a:ea typeface="Calibri"/>
                          <a:cs typeface="Calibri"/>
                        </a:rPr>
                        <a:t>500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/>
                          <a:ea typeface="Calibri"/>
                          <a:cs typeface="Calibri"/>
                        </a:rPr>
                        <a:t>600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/>
                          <a:ea typeface="Calibri"/>
                          <a:cs typeface="Calibri"/>
                        </a:rPr>
                        <a:t>800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1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Calibri"/>
                        </a:rPr>
                        <a:t>Střechy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/>
                          <a:ea typeface="Calibri"/>
                          <a:cs typeface="Calibri"/>
                        </a:rPr>
                        <a:t>500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/>
                          <a:ea typeface="Calibri"/>
                          <a:cs typeface="Calibri"/>
                        </a:rPr>
                        <a:t>600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800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1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Calibri"/>
                        </a:rPr>
                        <a:t>Výplně otvorů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/>
                          <a:ea typeface="Calibri"/>
                          <a:cs typeface="Calibri"/>
                        </a:rPr>
                        <a:t>2 100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/>
                          <a:ea typeface="Calibri"/>
                          <a:cs typeface="Calibri"/>
                        </a:rPr>
                        <a:t>2 750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/>
                          <a:ea typeface="Calibri"/>
                          <a:cs typeface="Calibri"/>
                        </a:rPr>
                        <a:t>3 800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1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Calibri"/>
                        </a:rPr>
                        <a:t>Podlahy na terénu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/>
                          <a:ea typeface="Calibri"/>
                          <a:cs typeface="Calibri"/>
                        </a:rPr>
                        <a:t>700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/>
                          <a:ea typeface="Calibri"/>
                          <a:cs typeface="Calibri"/>
                        </a:rPr>
                        <a:t>900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/>
                          <a:ea typeface="Calibri"/>
                          <a:cs typeface="Calibri"/>
                        </a:rPr>
                        <a:t>1 200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1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Stropy a ostatní konstrukce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330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  <a:latin typeface="Calibri"/>
                          <a:ea typeface="Calibri"/>
                          <a:cs typeface="Calibri"/>
                        </a:rPr>
                        <a:t>400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Calibri"/>
                          <a:ea typeface="Calibri"/>
                          <a:cs typeface="Calibri"/>
                        </a:rPr>
                        <a:t>550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392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lastní návrh">
  <a:themeElements>
    <a:clrScheme name="Vlastní 14">
      <a:dk1>
        <a:sysClr val="windowText" lastClr="000000"/>
      </a:dk1>
      <a:lt1>
        <a:sysClr val="window" lastClr="FFFFFF"/>
      </a:lt1>
      <a:dk2>
        <a:srgbClr val="FFFF00"/>
      </a:dk2>
      <a:lt2>
        <a:srgbClr val="EEECE1"/>
      </a:lt2>
      <a:accent1>
        <a:srgbClr val="5DD3FF"/>
      </a:accent1>
      <a:accent2>
        <a:srgbClr val="0084B4"/>
      </a:accent2>
      <a:accent3>
        <a:srgbClr val="FF9900"/>
      </a:accent3>
      <a:accent4>
        <a:srgbClr val="FFFFCB"/>
      </a:accent4>
      <a:accent5>
        <a:srgbClr val="996600"/>
      </a:accent5>
      <a:accent6>
        <a:srgbClr val="92D050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lastn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lastn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lastn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12191</TotalTime>
  <Words>2440</Words>
  <Application>Microsoft Office PowerPoint</Application>
  <PresentationFormat>Předvádění na obrazovce (4:3)</PresentationFormat>
  <Paragraphs>407</Paragraphs>
  <Slides>31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31</vt:i4>
      </vt:variant>
    </vt:vector>
  </HeadingPairs>
  <TitlesOfParts>
    <vt:vector size="33" baseType="lpstr">
      <vt:lpstr>Motiv systému Office</vt:lpstr>
      <vt:lpstr>Vlastní návrh</vt:lpstr>
      <vt:lpstr>Prezentace aplikace PowerPoint</vt:lpstr>
      <vt:lpstr>3. Výzva programu NZÚ pro Rodinné domy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Administrace žádosti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MZPCR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</dc:creator>
  <cp:lastModifiedBy>Krupa Josef</cp:lastModifiedBy>
  <cp:revision>741</cp:revision>
  <cp:lastPrinted>2016-10-19T08:21:40Z</cp:lastPrinted>
  <dcterms:created xsi:type="dcterms:W3CDTF">2008-09-16T12:32:17Z</dcterms:created>
  <dcterms:modified xsi:type="dcterms:W3CDTF">2016-10-19T10:50:08Z</dcterms:modified>
</cp:coreProperties>
</file>