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61" r:id="rId2"/>
    <p:sldId id="367" r:id="rId3"/>
    <p:sldId id="263" r:id="rId4"/>
    <p:sldId id="267" r:id="rId5"/>
    <p:sldId id="262" r:id="rId6"/>
    <p:sldId id="276" r:id="rId7"/>
    <p:sldId id="358" r:id="rId8"/>
    <p:sldId id="291" r:id="rId9"/>
    <p:sldId id="292" r:id="rId10"/>
    <p:sldId id="368" r:id="rId11"/>
    <p:sldId id="323" r:id="rId12"/>
    <p:sldId id="324" r:id="rId13"/>
    <p:sldId id="268" r:id="rId14"/>
    <p:sldId id="293" r:id="rId15"/>
    <p:sldId id="294" r:id="rId16"/>
    <p:sldId id="295" r:id="rId17"/>
    <p:sldId id="369" r:id="rId18"/>
    <p:sldId id="278" r:id="rId19"/>
    <p:sldId id="296" r:id="rId20"/>
    <p:sldId id="365" r:id="rId21"/>
    <p:sldId id="289" r:id="rId22"/>
    <p:sldId id="298" r:id="rId23"/>
    <p:sldId id="370" r:id="rId24"/>
    <p:sldId id="371" r:id="rId25"/>
    <p:sldId id="372" r:id="rId26"/>
    <p:sldId id="373" r:id="rId27"/>
    <p:sldId id="314" r:id="rId28"/>
    <p:sldId id="260" r:id="rId29"/>
    <p:sldId id="374" r:id="rId30"/>
    <p:sldId id="366" r:id="rId31"/>
    <p:sldId id="361" r:id="rId32"/>
    <p:sldId id="356" r:id="rId33"/>
    <p:sldId id="377" r:id="rId34"/>
    <p:sldId id="362" r:id="rId35"/>
    <p:sldId id="375" r:id="rId36"/>
    <p:sldId id="376" r:id="rId37"/>
    <p:sldId id="316" r:id="rId38"/>
    <p:sldId id="353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2" r:id="rId49"/>
    <p:sldId id="312" r:id="rId50"/>
    <p:sldId id="290" r:id="rId51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54"/>
      <p:bold r:id="rId55"/>
      <p:italic r:id="rId56"/>
      <p:boldItalic r:id="rId57"/>
    </p:embeddedFont>
    <p:embeddedFont>
      <p:font typeface="Bookman Old Style" panose="02050604050505020204" pitchFamily="18" charset="0"/>
      <p:regular r:id="rId58"/>
      <p:bold r:id="rId59"/>
      <p:italic r:id="rId60"/>
      <p:boldItalic r:id="rId61"/>
    </p:embeddedFont>
    <p:embeddedFont>
      <p:font typeface="Cillian" panose="020B0604020202020204" charset="0"/>
      <p:regular r:id="rId62"/>
    </p:embeddedFont>
    <p:embeddedFont>
      <p:font typeface="Tw Cen MT" panose="020B0602020104020603" pitchFamily="34" charset="-18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0">
          <p15:clr>
            <a:srgbClr val="A4A3A4"/>
          </p15:clr>
        </p15:guide>
        <p15:guide id="2" orient="horz" pos="694">
          <p15:clr>
            <a:srgbClr val="A4A3A4"/>
          </p15:clr>
        </p15:guide>
        <p15:guide id="3" orient="horz" pos="4278">
          <p15:clr>
            <a:srgbClr val="A4A3A4"/>
          </p15:clr>
        </p15:guide>
        <p15:guide id="4" pos="2879">
          <p15:clr>
            <a:srgbClr val="A4A3A4"/>
          </p15:clr>
        </p15:guide>
        <p15:guide id="5" pos="5487">
          <p15:clr>
            <a:srgbClr val="A4A3A4"/>
          </p15:clr>
        </p15:guide>
        <p15:guide id="6" pos="2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042"/>
    <a:srgbClr val="898989"/>
    <a:srgbClr val="EBAB19"/>
    <a:srgbClr val="C0B1D3"/>
    <a:srgbClr val="E1DAEA"/>
    <a:srgbClr val="B5A3CB"/>
    <a:srgbClr val="EEECE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7" autoAdjust="0"/>
    <p:restoredTop sz="86436" autoAdjust="0"/>
  </p:normalViewPr>
  <p:slideViewPr>
    <p:cSldViewPr snapToGrid="0">
      <p:cViewPr varScale="1">
        <p:scale>
          <a:sx n="77" d="100"/>
          <a:sy n="77" d="100"/>
        </p:scale>
        <p:origin x="1229" y="62"/>
      </p:cViewPr>
      <p:guideLst>
        <p:guide orient="horz" pos="4140"/>
        <p:guide orient="horz" pos="694"/>
        <p:guide orient="horz" pos="4278"/>
        <p:guide pos="2879"/>
        <p:guide pos="5487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64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A60853-9895-4E23-B7F1-4BA7A0A686CF}" type="datetimeFigureOut">
              <a:rPr lang="cs-CZ"/>
              <a:pPr>
                <a:defRPr/>
              </a:pPr>
              <a:t>26.10.2016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83BC65-FB83-4E62-8140-C05A2D226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148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7BB9F5-5262-4209-B7A0-5EFDF97F563A}" type="datetimeFigureOut">
              <a:rPr lang="cs-CZ"/>
              <a:pPr>
                <a:defRPr/>
              </a:pPr>
              <a:t>26.10.2016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6D0F50-1616-46BA-AB7E-2173096918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341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6D0F50-1616-46BA-AB7E-2173096918FC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0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3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75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47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19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D8788A-AD73-4944-BBA4-CB6359E55358}" type="slidenum">
              <a:rPr lang="cs-CZ" altLang="cs-CZ">
                <a:latin typeface="Bookman Old Style" panose="02050604050505020204" pitchFamily="18" charset="0"/>
              </a:rPr>
              <a:pPr/>
              <a:t>23</a:t>
            </a:fld>
            <a:endParaRPr lang="cs-CZ" altLang="cs-CZ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8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3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75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47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19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5C5DFE-78E5-4EA5-B4BC-3288BFE76926}" type="slidenum">
              <a:rPr lang="cs-CZ" altLang="cs-CZ">
                <a:latin typeface="Bookman Old Style" panose="02050604050505020204" pitchFamily="18" charset="0"/>
              </a:rPr>
              <a:pPr/>
              <a:t>24</a:t>
            </a:fld>
            <a:endParaRPr lang="cs-CZ" altLang="cs-CZ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3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75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47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19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5C5DFE-78E5-4EA5-B4BC-3288BFE76926}" type="slidenum">
              <a:rPr lang="cs-CZ" altLang="cs-CZ">
                <a:latin typeface="Bookman Old Style" panose="02050604050505020204" pitchFamily="18" charset="0"/>
              </a:rPr>
              <a:pPr/>
              <a:t>25</a:t>
            </a:fld>
            <a:endParaRPr lang="cs-CZ" altLang="cs-CZ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4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3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75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47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19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5C5DFE-78E5-4EA5-B4BC-3288BFE76926}" type="slidenum">
              <a:rPr lang="cs-CZ" altLang="cs-CZ">
                <a:latin typeface="Bookman Old Style" panose="02050604050505020204" pitchFamily="18" charset="0"/>
              </a:rPr>
              <a:pPr/>
              <a:t>26</a:t>
            </a:fld>
            <a:endParaRPr lang="cs-CZ" altLang="cs-CZ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9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záhlaví 1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sz="1200">
                <a:latin typeface="Calibri" pitchFamily="34" charset="0"/>
              </a:rPr>
              <a:t>13th International Multidisciplinary Scientific GeoConference SGEM 2013</a:t>
            </a:r>
          </a:p>
        </p:txBody>
      </p:sp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6072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6D0F50-1616-46BA-AB7E-2173096918FC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71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98006" y="5816484"/>
            <a:ext cx="4464496" cy="4208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900" baseline="0">
                <a:solidFill>
                  <a:srgbClr val="414042"/>
                </a:solidFill>
                <a:latin typeface="Cillian" pitchFamily="50" charset="-1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Klepnutím lze upravit styl předlohy podnadpisů.</a:t>
            </a:r>
            <a:endParaRPr lang="cs-CZ" dirty="0" smtClean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229801" y="3969161"/>
            <a:ext cx="4504453" cy="1044015"/>
          </a:xfrm>
        </p:spPr>
        <p:txBody>
          <a:bodyPr wrap="square" anchor="t">
            <a:normAutofit/>
          </a:bodyPr>
          <a:lstStyle>
            <a:lvl1pPr algn="r">
              <a:defRPr sz="3000" b="0" baseline="0">
                <a:solidFill>
                  <a:srgbClr val="6F51A1"/>
                </a:solidFill>
                <a:latin typeface="Cillian" pitchFamily="50" charset="-18"/>
              </a:defRPr>
            </a:lvl1pPr>
          </a:lstStyle>
          <a:p>
            <a:r>
              <a:rPr lang="en-US" dirty="0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Klepnutím lze upravit styl předlohy nadpisů.</a:t>
            </a:r>
            <a:endParaRPr lang="cs-CZ" dirty="0"/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Klepnutím lze upravit styly předlohy textu.</a:t>
            </a:r>
          </a:p>
          <a:p>
            <a:pPr lvl="1"/>
            <a:r>
              <a:rPr lang="en-US" dirty="0" smtClean="0"/>
              <a:t>Druhá úroveň</a:t>
            </a:r>
          </a:p>
          <a:p>
            <a:pPr lvl="2"/>
            <a:r>
              <a:rPr lang="en-US" dirty="0" smtClean="0"/>
              <a:t>Třetí úroveň</a:t>
            </a:r>
          </a:p>
          <a:p>
            <a:pPr lvl="3"/>
            <a:r>
              <a:rPr lang="en-US" dirty="0" smtClean="0"/>
              <a:t>Čtvrtá úroveň</a:t>
            </a:r>
          </a:p>
          <a:p>
            <a:pPr lvl="4"/>
            <a:r>
              <a:rPr lang="en-US" dirty="0" smtClean="0"/>
              <a:t>Pátá úroveň</a:t>
            </a:r>
            <a:endParaRPr lang="cs-CZ" dirty="0"/>
          </a:p>
        </p:txBody>
      </p:sp>
      <p:sp>
        <p:nvSpPr>
          <p:cNvPr id="4" name="Zástupný symbol pro číslo snímku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602D1-0CF8-4F5D-B5DD-58B37279C5D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5" name="Zástupný symbol pro zápatí 12"/>
          <p:cNvSpPr>
            <a:spLocks noGrp="1"/>
          </p:cNvSpPr>
          <p:nvPr>
            <p:ph type="ftr" sz="quarter" idx="14"/>
          </p:nvPr>
        </p:nvSpPr>
        <p:spPr/>
        <p:txBody>
          <a:bodyPr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illian"/>
              </a:defRPr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sekc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800" y="1997297"/>
            <a:ext cx="6079982" cy="1656184"/>
          </a:xfrm>
        </p:spPr>
        <p:txBody>
          <a:bodyPr>
            <a:normAutofit/>
          </a:bodyPr>
          <a:lstStyle>
            <a:lvl1pPr algn="r">
              <a:defRPr sz="4800">
                <a:solidFill>
                  <a:srgbClr val="EBAB19"/>
                </a:solidFill>
                <a:latin typeface="Cillian" pitchFamily="50" charset="-18"/>
              </a:defRPr>
            </a:lvl1pPr>
          </a:lstStyle>
          <a:p>
            <a:r>
              <a:rPr lang="en-US" dirty="0" smtClean="0"/>
              <a:t>Klepnutím lze upravit styl předlohy nadpisů.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2"/>
          </p:nvPr>
        </p:nvSpPr>
        <p:spPr>
          <a:xfrm>
            <a:off x="119063" y="-679741"/>
            <a:ext cx="735779" cy="2769989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>
              <a:buNone/>
              <a:defRPr sz="18000">
                <a:solidFill>
                  <a:srgbClr val="B5A3CB"/>
                </a:solidFill>
                <a:latin typeface="Cillian" pitchFamily="50" charset="-18"/>
              </a:defRPr>
            </a:lvl1pPr>
          </a:lstStyle>
          <a:p>
            <a:pPr lvl="0"/>
            <a:r>
              <a:rPr lang="en-US" dirty="0" smtClean="0"/>
              <a:t>Klepnutím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B2C9F-644E-40F6-A7E0-E50455D035F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50527" y="1101600"/>
            <a:ext cx="6840000" cy="5130000"/>
          </a:xfrm>
          <a:prstGeom prst="rect">
            <a:avLst/>
          </a:prstGeom>
          <a:ln w="19050">
            <a:noFill/>
          </a:ln>
        </p:spPr>
        <p:txBody>
          <a:bodyPr wrap="none" bIns="2124000" rtlCol="0" anchor="b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00">
                <a:solidFill>
                  <a:srgbClr val="414042"/>
                </a:solidFill>
                <a:latin typeface="Cillian" pitchFamily="50" charset="-1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Klepnutím na ikonu přidáte obrázek.</a:t>
            </a:r>
            <a:endParaRPr lang="cs-CZ" noProof="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31800" y="6352808"/>
            <a:ext cx="8278813" cy="215444"/>
          </a:xfrm>
        </p:spPr>
        <p:txBody>
          <a:bodyPr wrap="none" anchorCtr="1">
            <a:normAutofit/>
          </a:bodyPr>
          <a:lstStyle>
            <a:lvl1pPr algn="ctr">
              <a:buNone/>
              <a:defRPr sz="1400" baseline="0">
                <a:solidFill>
                  <a:srgbClr val="414042"/>
                </a:solidFill>
              </a:defRPr>
            </a:lvl1pPr>
          </a:lstStyle>
          <a:p>
            <a:pPr lvl="0"/>
            <a:r>
              <a:rPr lang="en-US" dirty="0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www.fast.vsb.cz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95F99-1B1D-474F-A574-2D1D9A9AF65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abulku 5"/>
          <p:cNvSpPr>
            <a:spLocks noGrp="1"/>
          </p:cNvSpPr>
          <p:nvPr>
            <p:ph type="tbl" sz="quarter" idx="12"/>
          </p:nvPr>
        </p:nvSpPr>
        <p:spPr>
          <a:xfrm>
            <a:off x="431799" y="1425039"/>
            <a:ext cx="8278814" cy="5147212"/>
          </a:xfrm>
        </p:spPr>
        <p:txBody>
          <a:bodyPr wrap="none" bIns="2124000" rtlCol="0" anchor="b" anchorCtr="1">
            <a:noAutofit/>
          </a:bodyPr>
          <a:lstStyle>
            <a:lvl1pPr>
              <a:buNone/>
              <a:defRPr sz="1900"/>
            </a:lvl1pPr>
          </a:lstStyle>
          <a:p>
            <a:pPr lvl="0"/>
            <a:r>
              <a:rPr lang="en-US" noProof="0" dirty="0" smtClean="0"/>
              <a:t>Klepnutím na ikonu přidáte tabulku.</a:t>
            </a:r>
            <a:endParaRPr lang="cs-CZ" noProof="0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Klepnutím lze upravit styl předlohy nadpisů.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31799" y="1101725"/>
            <a:ext cx="8278814" cy="215444"/>
          </a:xfrm>
        </p:spPr>
        <p:txBody>
          <a:bodyPr wrap="none">
            <a:normAutofit/>
          </a:bodyPr>
          <a:lstStyle>
            <a:lvl1pPr>
              <a:buNone/>
              <a:defRPr sz="1400" baseline="0">
                <a:solidFill>
                  <a:srgbClr val="414042"/>
                </a:solidFill>
              </a:defRPr>
            </a:lvl1pPr>
          </a:lstStyle>
          <a:p>
            <a:pPr lvl="0"/>
            <a:r>
              <a:rPr lang="en-US" dirty="0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www.fast.vsb.cz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D723A-297F-4934-88AD-01B790B053E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www.fast.vsb.cz</a:t>
            </a:r>
            <a:endParaRPr lang="cs-CZ" dirty="0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75DBE-8DF4-472C-A515-674776F7502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361950"/>
            <a:ext cx="7667625" cy="492125"/>
          </a:xfrm>
        </p:spPr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800" y="1101725"/>
            <a:ext cx="8278813" cy="5457825"/>
          </a:xfrm>
        </p:spPr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www.fast.vsb.cz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222F3-1F49-42DE-B5C8-4017A45CE9A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361950"/>
            <a:ext cx="7667625" cy="4921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00" y="1101725"/>
            <a:ext cx="4062413" cy="54578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101725"/>
            <a:ext cx="4064000" cy="54578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6146800" y="6632575"/>
            <a:ext cx="2886075" cy="1539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/>
              <a:t>www.fast.vsb.cz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107950" y="6634163"/>
            <a:ext cx="155575" cy="152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22A24A-A591-40A1-8C6A-17B2ECB2398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549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40937" y="1628775"/>
            <a:ext cx="4038600" cy="42386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2386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477838" y="616426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 altLang="cs-CZ">
                <a:solidFill>
                  <a:srgbClr val="0033CC"/>
                </a:solidFill>
                <a:latin typeface="Tw Cen MT" panose="020B0602020104020603" pitchFamily="34" charset="-18"/>
              </a:rPr>
              <a:t>8th International Conference on</a:t>
            </a:r>
            <a:br>
              <a:rPr lang="cs-CZ" altLang="cs-CZ">
                <a:solidFill>
                  <a:srgbClr val="0033CC"/>
                </a:solidFill>
                <a:latin typeface="Tw Cen MT" panose="020B0602020104020603" pitchFamily="34" charset="-18"/>
              </a:rPr>
            </a:br>
            <a:r>
              <a:rPr lang="cs-CZ" altLang="cs-CZ">
                <a:solidFill>
                  <a:srgbClr val="0033CC"/>
                </a:solidFill>
                <a:latin typeface="Tw Cen MT" panose="020B0602020104020603" pitchFamily="34" charset="-18"/>
              </a:rPr>
              <a:t>ENERGY PLANNING, ENERGY SAVING, ENVIRONMENTAL EDUCATION (EPESE '15)</a:t>
            </a:r>
            <a:endParaRPr lang="cs-CZ" altLang="cs-CZ" sz="800" b="0">
              <a:solidFill>
                <a:srgbClr val="0033CC"/>
              </a:solidFill>
              <a:latin typeface="Georgia" panose="02040502050405020303" pitchFamily="18" charset="0"/>
            </a:endParaRPr>
          </a:p>
          <a:p>
            <a:pPr>
              <a:defRPr/>
            </a:pPr>
            <a:r>
              <a:rPr lang="cs-CZ" altLang="cs-CZ" sz="1200">
                <a:solidFill>
                  <a:srgbClr val="0033CC"/>
                </a:solidFill>
                <a:latin typeface="Tw Cen MT" panose="020B0602020104020603" pitchFamily="34" charset="-18"/>
              </a:rPr>
              <a:t>Rome, Italy, November 7-9, 2015</a:t>
            </a:r>
            <a:endParaRPr lang="cs-CZ" altLang="cs-CZ" sz="800">
              <a:solidFill>
                <a:srgbClr val="0033CC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cs-CZ" altLang="cs-CZ"/>
          </a:p>
        </p:txBody>
      </p:sp>
      <p:sp>
        <p:nvSpPr>
          <p:cNvPr id="7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DA16D8-1C7E-475D-A526-C43CF7D85E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0554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042988" y="361950"/>
            <a:ext cx="7667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Nadpis</a:t>
            </a:r>
            <a:endParaRPr lang="cs-CZ" smtClean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146800" y="6632575"/>
            <a:ext cx="2886075" cy="15398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defRPr>
            </a:lvl1pPr>
          </a:lstStyle>
          <a:p>
            <a:pPr>
              <a:defRPr/>
            </a:pPr>
            <a:r>
              <a:rPr lang="cs-CZ"/>
              <a:t>www.fast.vsb.cz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950" y="6634163"/>
            <a:ext cx="158750" cy="15240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defRPr>
            </a:lvl1pPr>
          </a:lstStyle>
          <a:p>
            <a:pPr>
              <a:defRPr/>
            </a:pPr>
            <a:fld id="{0C209677-7147-40CA-BA9D-E590CA88F6A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431800" y="1101725"/>
            <a:ext cx="8278813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Text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54" r:id="rId5"/>
    <p:sldLayoutId id="2147483653" r:id="rId6"/>
    <p:sldLayoutId id="2147483652" r:id="rId7"/>
    <p:sldLayoutId id="2147483659" r:id="rId8"/>
    <p:sldLayoutId id="2147483660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6F51A1"/>
          </a:solidFill>
          <a:latin typeface="Cillian" pitchFamily="50" charset="-18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F51A1"/>
          </a:solidFill>
          <a:latin typeface="Cillian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F51A1"/>
          </a:solidFill>
          <a:latin typeface="Cillian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F51A1"/>
          </a:solidFill>
          <a:latin typeface="Cillian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F51A1"/>
          </a:solidFill>
          <a:latin typeface="Cillian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6F51A1"/>
          </a:solidFill>
          <a:latin typeface="Cillian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6F51A1"/>
          </a:solidFill>
          <a:latin typeface="Cillian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6F51A1"/>
          </a:solidFill>
          <a:latin typeface="Cillian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6F51A1"/>
          </a:solidFill>
          <a:latin typeface="Cilli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BAB19"/>
        </a:buClr>
        <a:buFont typeface="Wingdings" pitchFamily="2" charset="2"/>
        <a:buChar char="§"/>
        <a:defRPr sz="2800" kern="1200">
          <a:solidFill>
            <a:srgbClr val="414042"/>
          </a:solidFill>
          <a:latin typeface="Cillian" pitchFamily="50" charset="-18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F51A1"/>
        </a:buClr>
        <a:buFont typeface="Wingdings" pitchFamily="2" charset="2"/>
        <a:buChar char="§"/>
        <a:defRPr sz="2400" kern="1200">
          <a:solidFill>
            <a:srgbClr val="414042"/>
          </a:solidFill>
          <a:latin typeface="Cillian" pitchFamily="50" charset="-18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BAB19"/>
        </a:buClr>
        <a:buFont typeface="Wingdings" pitchFamily="2" charset="2"/>
        <a:buChar char="§"/>
        <a:defRPr sz="2000" kern="1200">
          <a:solidFill>
            <a:srgbClr val="414042"/>
          </a:solidFill>
          <a:latin typeface="Cillian" pitchFamily="50" charset="-18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F51A1"/>
        </a:buClr>
        <a:buFont typeface="Wingdings" pitchFamily="2" charset="2"/>
        <a:buChar char="§"/>
        <a:defRPr sz="1600" kern="1200">
          <a:solidFill>
            <a:srgbClr val="414042"/>
          </a:solidFill>
          <a:latin typeface="Cillian" pitchFamily="50" charset="-18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BAB19"/>
        </a:buClr>
        <a:buFont typeface="Wingdings" pitchFamily="2" charset="2"/>
        <a:buChar char="§"/>
        <a:defRPr sz="1400" kern="1200">
          <a:solidFill>
            <a:srgbClr val="414042"/>
          </a:solidFill>
          <a:latin typeface="Cillian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Podnadpis 1"/>
          <p:cNvSpPr>
            <a:spLocks noGrp="1"/>
          </p:cNvSpPr>
          <p:nvPr>
            <p:ph type="subTitle" idx="1"/>
          </p:nvPr>
        </p:nvSpPr>
        <p:spPr>
          <a:xfrm>
            <a:off x="3232150" y="5738813"/>
            <a:ext cx="4464050" cy="420687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dirty="0" smtClean="0">
                <a:solidFill>
                  <a:schemeClr val="tx1"/>
                </a:solidFill>
                <a:latin typeface="Arial" charset="0"/>
              </a:rPr>
              <a:t>doc. Ing. Iveta Skotnicová, Ph.D.</a:t>
            </a:r>
          </a:p>
          <a:p>
            <a:pPr eaLnBrk="1" hangingPunct="1"/>
            <a:r>
              <a:rPr lang="cs-CZ" dirty="0" smtClean="0">
                <a:solidFill>
                  <a:schemeClr val="tx1"/>
                </a:solidFill>
                <a:latin typeface="Arial" charset="0"/>
              </a:rPr>
              <a:t>Katedra prostředí staveb a TZB</a:t>
            </a:r>
          </a:p>
        </p:txBody>
      </p:sp>
      <p:sp>
        <p:nvSpPr>
          <p:cNvPr id="11266" name="Nadpis 11"/>
          <p:cNvSpPr>
            <a:spLocks noGrp="1"/>
          </p:cNvSpPr>
          <p:nvPr>
            <p:ph type="title"/>
          </p:nvPr>
        </p:nvSpPr>
        <p:spPr>
          <a:xfrm>
            <a:off x="4084914" y="4159181"/>
            <a:ext cx="4913312" cy="78422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sz="2500" b="1" dirty="0" smtClean="0">
                <a:latin typeface="Arial" charset="0"/>
              </a:rPr>
              <a:t>Provoz energeticky pasivního domu</a:t>
            </a:r>
            <a:r>
              <a:rPr lang="cs-CZ" sz="2500" b="1" dirty="0">
                <a:latin typeface="Arial" charset="0"/>
              </a:rPr>
              <a:t> </a:t>
            </a:r>
            <a:r>
              <a:rPr lang="cs-CZ" sz="2500" b="1" dirty="0" smtClean="0">
                <a:latin typeface="Arial" charset="0"/>
              </a:rPr>
              <a:t>(z hlediska prostupů tepla)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1" t="31943" r="38870" b="21016"/>
          <a:stretch>
            <a:fillRect/>
          </a:stretch>
        </p:blipFill>
        <p:spPr bwMode="auto">
          <a:xfrm>
            <a:off x="884267" y="1730237"/>
            <a:ext cx="2753455" cy="20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 smtClean="0">
                <a:solidFill>
                  <a:srgbClr val="7030A0"/>
                </a:solidFill>
                <a:latin typeface="Arial" charset="0"/>
              </a:rPr>
              <a:t>Skladba podlahy na terénu</a:t>
            </a:r>
            <a:endParaRPr lang="cs-CZ" sz="2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AB602D1-0CF8-4F5D-B5DD-58B37279C5D4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7587" name="Picture 3" descr="detail základu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00" y="927100"/>
            <a:ext cx="6788426" cy="52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4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Skladba obvodové stěny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16387" name="Obrázek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36738" y="836613"/>
            <a:ext cx="11480801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 descr="Obr. 1. I-nosníky STEICO jo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6450" y="3467100"/>
            <a:ext cx="3024188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Obr. 3. Dřevovláknitá izolace STEICO fle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7125" y="1673225"/>
            <a:ext cx="187166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844550" y="350838"/>
            <a:ext cx="7667625" cy="938212"/>
          </a:xfrm>
        </p:spPr>
        <p:txBody>
          <a:bodyPr/>
          <a:lstStyle/>
          <a:p>
            <a:pPr algn="ctr"/>
            <a:r>
              <a:rPr lang="cs-CZ" altLang="cs-CZ" sz="24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Odvození součinitele prostupu tepla obvodovou stěnou</a:t>
            </a:r>
            <a:br>
              <a:rPr lang="cs-CZ" altLang="cs-CZ" sz="24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</a:br>
            <a:r>
              <a:rPr lang="cs-CZ" altLang="cs-CZ" sz="24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pomocí řešení metody dvourozměrného teplotního pole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563687"/>
            <a:ext cx="8278813" cy="5457825"/>
          </a:xfrm>
        </p:spPr>
        <p:txBody>
          <a:bodyPr/>
          <a:lstStyle/>
          <a:p>
            <a:pPr lvl="0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A) analytický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výpočet (pomocí programu TEPLO 2011), vliv tepelného mostu  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započten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pomocí náhradní ekvivalentní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pro nestejnorodou vrstvu,</a:t>
            </a:r>
          </a:p>
          <a:p>
            <a:pPr lvl="0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B) analytický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výpočet (pomocí programu TEPLO 2011), vliv tepelného mostu 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započten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pomocí výpočtu metody horní a dolní meze,</a:t>
            </a:r>
          </a:p>
          <a:p>
            <a:pPr lvl="0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C) numerický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výpočet (pomocí programu AREA 2011),</a:t>
            </a:r>
          </a:p>
          <a:p>
            <a:endParaRPr lang="cs-CZ" altLang="cs-CZ" dirty="0" smtClean="0">
              <a:latin typeface="Cillian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/>
          <a:srcRect r="23160"/>
          <a:stretch>
            <a:fillRect/>
          </a:stretch>
        </p:blipFill>
        <p:spPr bwMode="auto">
          <a:xfrm>
            <a:off x="6834811" y="2446977"/>
            <a:ext cx="1434546" cy="13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42188"/>
              </p:ext>
            </p:extLst>
          </p:nvPr>
        </p:nvGraphicFramePr>
        <p:xfrm>
          <a:off x="792163" y="3568149"/>
          <a:ext cx="6582253" cy="255121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52270"/>
                <a:gridCol w="757664"/>
                <a:gridCol w="757664"/>
                <a:gridCol w="757664"/>
                <a:gridCol w="757664"/>
                <a:gridCol w="848940"/>
                <a:gridCol w="848940"/>
                <a:gridCol w="801447"/>
              </a:tblGrid>
              <a:tr h="208391">
                <a:tc gridSpan="8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Výpočet </a:t>
                      </a: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součinitele prostupu tepla obvodovou stěnou dřevostavby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25173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Varianty konstrukce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Metoda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výpočtu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Teplota venkov.vzduchu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Tepelný tok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Hustota tepeln. toku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Plošná tepelná propus.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Součinitel prostupu tepla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Teplota vnitřn. vzduchu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cs-CZ" sz="11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[W/m]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[W/m</a:t>
                      </a:r>
                      <a:r>
                        <a:rPr lang="pl-PL" sz="11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r>
                        <a:rPr lang="cs-CZ" sz="11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[W/m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[W/m</a:t>
                      </a:r>
                      <a:r>
                        <a:rPr lang="pl-PL" sz="11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cs-CZ" sz="11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pl-PL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376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-15,0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3,22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3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-15,0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3,19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3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-15,0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1,89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3,16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3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4184" r="6924" b="3828"/>
          <a:stretch>
            <a:fillRect/>
          </a:stretch>
        </p:blipFill>
        <p:spPr bwMode="auto">
          <a:xfrm rot="16200000">
            <a:off x="915510" y="5056012"/>
            <a:ext cx="830263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431800" y="1997075"/>
            <a:ext cx="6080125" cy="1655763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 Technická zařízení</a:t>
            </a:r>
            <a:br>
              <a:rPr lang="cs-CZ" smtClean="0">
                <a:latin typeface="Arial" charset="0"/>
              </a:rPr>
            </a:br>
            <a:r>
              <a:rPr lang="cs-CZ" smtClean="0">
                <a:latin typeface="Arial" charset="0"/>
              </a:rPr>
              <a:t>budovy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3"/>
          </p:nvPr>
        </p:nvSpPr>
        <p:spPr>
          <a:xfrm>
            <a:off x="107950" y="6634163"/>
            <a:ext cx="82550" cy="152400"/>
          </a:xfrm>
        </p:spPr>
        <p:txBody>
          <a:bodyPr/>
          <a:lstStyle/>
          <a:p>
            <a:pPr>
              <a:defRPr/>
            </a:pPr>
            <a:fld id="{3801EABE-E9BB-47A5-8635-2B2DB22096BA}" type="slidenum">
              <a:rPr lang="cs-CZ"/>
              <a:pPr>
                <a:defRPr/>
              </a:pPr>
              <a:t>13</a:t>
            </a:fld>
            <a:endParaRPr lang="cs-CZ" dirty="0"/>
          </a:p>
        </p:txBody>
      </p:sp>
      <p:sp>
        <p:nvSpPr>
          <p:cNvPr id="21507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119063" y="-679450"/>
            <a:ext cx="1238250" cy="2770188"/>
          </a:xfrm>
        </p:spPr>
        <p:txBody>
          <a:bodyPr/>
          <a:lstStyle/>
          <a:p>
            <a:pPr eaLnBrk="1" hangingPunct="1"/>
            <a:r>
              <a:rPr lang="cs-CZ" smtClean="0">
                <a:latin typeface="Cillian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1025525" y="165100"/>
            <a:ext cx="7667625" cy="492125"/>
          </a:xfrm>
        </p:spPr>
        <p:txBody>
          <a:bodyPr/>
          <a:lstStyle/>
          <a:p>
            <a:pPr marL="609600" indent="-609600"/>
            <a:r>
              <a:rPr lang="cs-CZ" sz="2800" b="1" dirty="0" smtClean="0">
                <a:solidFill>
                  <a:srgbClr val="7030A0"/>
                </a:solidFill>
                <a:latin typeface="Arial" charset="0"/>
              </a:rPr>
              <a:t>Vytápění a ohřev TV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312738" y="955675"/>
            <a:ext cx="8278812" cy="5902325"/>
          </a:xfrm>
        </p:spPr>
        <p:txBody>
          <a:bodyPr/>
          <a:lstStyle/>
          <a:p>
            <a:r>
              <a:rPr lang="cs-CZ" sz="2000" dirty="0" smtClean="0">
                <a:latin typeface="Arial" charset="0"/>
              </a:rPr>
              <a:t>Výuková sestava tepelných zdrojů a systémů vytápění s nadřazenou regulací:</a:t>
            </a:r>
          </a:p>
          <a:p>
            <a:endParaRPr lang="cs-CZ" sz="20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cs-CZ" dirty="0" smtClean="0">
                <a:latin typeface="Arial" charset="0"/>
              </a:rPr>
              <a:t>	</a:t>
            </a:r>
            <a:endParaRPr lang="cs-CZ" sz="24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cs-CZ" sz="1800" dirty="0" smtClean="0">
                <a:latin typeface="Arial" charset="0"/>
              </a:rPr>
              <a:t>	</a:t>
            </a:r>
          </a:p>
          <a:p>
            <a:pPr>
              <a:buFont typeface="Wingdings" pitchFamily="2" charset="2"/>
              <a:buNone/>
            </a:pPr>
            <a:endParaRPr lang="cs-CZ" sz="1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cs-CZ" sz="1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cs-CZ" sz="1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cs-CZ" sz="1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cs-CZ" sz="1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cs-CZ" sz="1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cs-CZ" sz="1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cs-CZ" sz="1800" dirty="0" smtClean="0">
                <a:latin typeface="Arial" charset="0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cs-CZ" sz="1800" dirty="0" smtClean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Významnou součástí otopného systému je akumulační zásobník tepelné energie o objemu 700 l s integrovanou funkcí chladiče topné vody při přebytku tepelného výkonu.</a:t>
            </a:r>
            <a:r>
              <a:rPr lang="cs-CZ" sz="1800" dirty="0" smtClean="0">
                <a:latin typeface="Cillian"/>
              </a:rPr>
              <a:t> 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7075488" y="4076700"/>
            <a:ext cx="1768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Tepelné čerpadlo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7208838" y="2546350"/>
            <a:ext cx="1768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Elek. kotel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6450013" y="31003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Kotel na peletky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4862513" y="2101850"/>
            <a:ext cx="1768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Akumulační zásobník</a:t>
            </a:r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565150" y="2009775"/>
            <a:ext cx="45720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1) </a:t>
            </a:r>
            <a:r>
              <a:rPr lang="cs-CZ" dirty="0" err="1">
                <a:solidFill>
                  <a:srgbClr val="414042"/>
                </a:solidFill>
              </a:rPr>
              <a:t>přímotopový</a:t>
            </a:r>
            <a:r>
              <a:rPr lang="cs-CZ" dirty="0">
                <a:solidFill>
                  <a:srgbClr val="414042"/>
                </a:solidFill>
              </a:rPr>
              <a:t> kotel </a:t>
            </a:r>
          </a:p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	(příkon 6 kW),</a:t>
            </a:r>
          </a:p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2) plynový kondenzační kotel </a:t>
            </a:r>
          </a:p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	(regulovaný výkon 2-10 kW),</a:t>
            </a:r>
          </a:p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3) automatický kotel na spalování </a:t>
            </a:r>
          </a:p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     	pelet (výkon 12 kW),</a:t>
            </a:r>
          </a:p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4) tepelné čerpadlo </a:t>
            </a:r>
            <a:r>
              <a:rPr lang="cs-CZ" dirty="0" smtClean="0">
                <a:solidFill>
                  <a:srgbClr val="414042"/>
                </a:solidFill>
              </a:rPr>
              <a:t>země/voda (6 kW) </a:t>
            </a:r>
            <a:endParaRPr lang="cs-CZ" dirty="0">
              <a:solidFill>
                <a:srgbClr val="414042"/>
              </a:solidFill>
            </a:endParaRPr>
          </a:p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5) solární systém s vakuovými </a:t>
            </a:r>
          </a:p>
          <a:p>
            <a:pPr marL="342900" indent="-342900"/>
            <a:r>
              <a:rPr lang="cs-CZ" dirty="0">
                <a:solidFill>
                  <a:srgbClr val="414042"/>
                </a:solidFill>
              </a:rPr>
              <a:t>	trubicemi o ploše 4 m2.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6413500" y="1992313"/>
            <a:ext cx="1768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Plyn. kotel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499478" y="1761296"/>
            <a:ext cx="3907078" cy="32154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7030A0"/>
                </a:solidFill>
                <a:latin typeface="Arial" charset="0"/>
              </a:rPr>
              <a:t>Otopné soustavy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490538" y="1116013"/>
            <a:ext cx="8278812" cy="5457825"/>
          </a:xfrm>
        </p:spPr>
        <p:txBody>
          <a:bodyPr/>
          <a:lstStyle/>
          <a:p>
            <a:r>
              <a:rPr lang="cs-CZ" sz="2000" smtClean="0">
                <a:latin typeface="Arial" charset="0"/>
              </a:rPr>
              <a:t>desková otopná tělesa (spád 50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C/43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C),</a:t>
            </a:r>
          </a:p>
          <a:p>
            <a:r>
              <a:rPr lang="cs-CZ" sz="2000" smtClean="0">
                <a:latin typeface="Arial" charset="0"/>
              </a:rPr>
              <a:t>podlahové vytápění v 1.NP (spád 40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C/35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C),</a:t>
            </a:r>
          </a:p>
          <a:p>
            <a:r>
              <a:rPr lang="cs-CZ" sz="2000" smtClean="0">
                <a:latin typeface="Arial" charset="0"/>
              </a:rPr>
              <a:t>vytápění VZT (spád 50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C/43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C),</a:t>
            </a:r>
          </a:p>
          <a:p>
            <a:r>
              <a:rPr lang="cs-CZ" sz="2000" smtClean="0">
                <a:latin typeface="Arial" charset="0"/>
              </a:rPr>
              <a:t>chlazení VZT (spád 6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C/2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C),</a:t>
            </a:r>
          </a:p>
          <a:p>
            <a:r>
              <a:rPr lang="cs-CZ" sz="2000" smtClean="0">
                <a:latin typeface="Arial" charset="0"/>
              </a:rPr>
              <a:t>ohřev TV (spád 55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C/48</a:t>
            </a:r>
            <a:r>
              <a:rPr lang="cs-CZ" sz="2000" smtClean="0">
                <a:latin typeface="Arial" charset="0"/>
                <a:sym typeface="Symbol" pitchFamily="18" charset="2"/>
              </a:rPr>
              <a:t></a:t>
            </a:r>
            <a:r>
              <a:rPr lang="cs-CZ" sz="2000" smtClean="0">
                <a:latin typeface="Arial" charset="0"/>
              </a:rPr>
              <a:t>C).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/>
          <a:srcRect l="13086" t="18512" r="14568" b="15538"/>
          <a:stretch>
            <a:fillRect/>
          </a:stretch>
        </p:blipFill>
        <p:spPr bwMode="auto">
          <a:xfrm>
            <a:off x="817563" y="3251200"/>
            <a:ext cx="4097337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 l="13086" t="18512" r="13818" b="15538"/>
          <a:stretch>
            <a:fillRect/>
          </a:stretch>
        </p:blipFill>
        <p:spPr bwMode="auto">
          <a:xfrm>
            <a:off x="5062538" y="1908175"/>
            <a:ext cx="382111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5594350" y="4957763"/>
            <a:ext cx="285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Foto z průběhu výstavby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7030A0"/>
                </a:solidFill>
                <a:latin typeface="Arial" charset="0"/>
              </a:rPr>
              <a:t>Nucené větrání s rekuperací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490538" y="1116013"/>
            <a:ext cx="8278812" cy="5457825"/>
          </a:xfrm>
        </p:spPr>
        <p:txBody>
          <a:bodyPr/>
          <a:lstStyle/>
          <a:p>
            <a:r>
              <a:rPr lang="cs-CZ" sz="2000" smtClean="0">
                <a:latin typeface="Arial" charset="0"/>
              </a:rPr>
              <a:t>V objektu je navržen vzduchotechnický systém pro řízené větrání s rekuperací tepla a vytápění. Pro předehřev přiváděného větracího vzduchu a také jako částečná protimrazová ochrana rekuperačního výměníku VZT jednotky je navržen zemní výměník tepla.</a:t>
            </a:r>
            <a:r>
              <a:rPr lang="cs-CZ" sz="2000" smtClean="0">
                <a:latin typeface="Cillian"/>
              </a:rPr>
              <a:t> 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/>
          <a:srcRect l="13086" t="18512" r="13818" b="15538"/>
          <a:stretch>
            <a:fillRect/>
          </a:stretch>
        </p:blipFill>
        <p:spPr bwMode="auto">
          <a:xfrm>
            <a:off x="469900" y="2832100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1925" y="2492375"/>
            <a:ext cx="4852988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AB602D1-0CF8-4F5D-B5DD-58B37279C5D4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-1045" t="-1625" r="41981" b="1625"/>
          <a:stretch/>
        </p:blipFill>
        <p:spPr>
          <a:xfrm>
            <a:off x="679828" y="258417"/>
            <a:ext cx="7931394" cy="75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 txBox="1">
            <a:spLocks noGrp="1"/>
          </p:cNvSpPr>
          <p:nvPr/>
        </p:nvSpPr>
        <p:spPr>
          <a:xfrm>
            <a:off x="107950" y="6634163"/>
            <a:ext cx="114300" cy="15240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CED26FA-7E1D-4D3B-B689-9C8B1BAE9046}" type="slidenum"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25602" name="Nadpis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sz="2800" b="1" dirty="0" smtClean="0">
                <a:solidFill>
                  <a:srgbClr val="7030A0"/>
                </a:solidFill>
                <a:latin typeface="Arial" charset="0"/>
              </a:rPr>
              <a:t>Systémy vytápění a větrání</a:t>
            </a:r>
            <a:endParaRPr lang="cs-CZ" sz="2800" b="1" dirty="0" smtClean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/>
        </p:nvSpPr>
        <p:spPr>
          <a:xfrm>
            <a:off x="6146800" y="6632575"/>
            <a:ext cx="2886075" cy="153988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00" dirty="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www.</a:t>
            </a:r>
            <a:r>
              <a:rPr lang="cs-CZ" sz="1000" dirty="0" err="1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fast.vsb.cz</a:t>
            </a:r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25604" name="Zástupný symbol pro text 5"/>
          <p:cNvSpPr>
            <a:spLocks noGrp="1"/>
          </p:cNvSpPr>
          <p:nvPr>
            <p:ph type="body" sz="quarter" idx="4294967295"/>
          </p:nvPr>
        </p:nvSpPr>
        <p:spPr>
          <a:xfrm>
            <a:off x="490538" y="1116013"/>
            <a:ext cx="8278812" cy="5457825"/>
          </a:xfrm>
        </p:spPr>
        <p:txBody>
          <a:bodyPr/>
          <a:lstStyle/>
          <a:p>
            <a:pPr eaLnBrk="1" hangingPunct="1"/>
            <a:endParaRPr lang="cs-CZ" sz="1800" smtClean="0">
              <a:latin typeface="Cillian"/>
            </a:endParaRPr>
          </a:p>
        </p:txBody>
      </p:sp>
      <p:pic>
        <p:nvPicPr>
          <p:cNvPr id="25605" name="Obrázek 6"/>
          <p:cNvPicPr>
            <a:picLocks noChangeAspect="1"/>
          </p:cNvPicPr>
          <p:nvPr/>
        </p:nvPicPr>
        <p:blipFill>
          <a:blip r:embed="rId2"/>
          <a:srcRect l="21318" t="19997" r="33156" b="20937"/>
          <a:stretch>
            <a:fillRect/>
          </a:stretch>
        </p:blipFill>
        <p:spPr bwMode="auto">
          <a:xfrm>
            <a:off x="0" y="658813"/>
            <a:ext cx="92075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Nadřazený systém řízení a regulace (firma Siemens)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4294967295"/>
          </p:nvPr>
        </p:nvSpPr>
        <p:spPr>
          <a:xfrm>
            <a:off x="490538" y="935038"/>
            <a:ext cx="8278812" cy="5638800"/>
          </a:xfrm>
        </p:spPr>
        <p:txBody>
          <a:bodyPr/>
          <a:lstStyle/>
          <a:p>
            <a:r>
              <a:rPr lang="cs-CZ" sz="2000" smtClean="0">
                <a:latin typeface="Arial" charset="0"/>
              </a:rPr>
              <a:t>Inteligentní řízení budovy pomocí systému KNX umožňuje:</a:t>
            </a:r>
          </a:p>
          <a:p>
            <a:pPr>
              <a:buFont typeface="Wingdings" pitchFamily="2" charset="2"/>
              <a:buNone/>
            </a:pPr>
            <a:r>
              <a:rPr lang="cs-CZ" sz="2000" smtClean="0">
                <a:latin typeface="Arial" charset="0"/>
              </a:rPr>
              <a:t>	a) regulaci zdrojů tepla a chladu objektu,</a:t>
            </a:r>
          </a:p>
          <a:p>
            <a:pPr>
              <a:buFont typeface="Wingdings" pitchFamily="2" charset="2"/>
              <a:buNone/>
            </a:pPr>
            <a:r>
              <a:rPr lang="cs-CZ" sz="2000" smtClean="0">
                <a:latin typeface="Arial" charset="0"/>
              </a:rPr>
              <a:t>	b) řízení osvětlení,</a:t>
            </a:r>
          </a:p>
          <a:p>
            <a:pPr>
              <a:buFont typeface="Wingdings" pitchFamily="2" charset="2"/>
              <a:buNone/>
            </a:pPr>
            <a:r>
              <a:rPr lang="cs-CZ" sz="2000" smtClean="0">
                <a:latin typeface="Arial" charset="0"/>
              </a:rPr>
              <a:t>	c) ovládání žaluzií,</a:t>
            </a:r>
          </a:p>
          <a:p>
            <a:pPr>
              <a:buFont typeface="Wingdings" pitchFamily="2" charset="2"/>
              <a:buNone/>
            </a:pPr>
            <a:r>
              <a:rPr lang="cs-CZ" sz="2000" smtClean="0">
                <a:latin typeface="Arial" charset="0"/>
              </a:rPr>
              <a:t>	d) vypínání zásuvkových okruhů,</a:t>
            </a:r>
          </a:p>
          <a:p>
            <a:pPr>
              <a:buFont typeface="Wingdings" pitchFamily="2" charset="2"/>
              <a:buNone/>
            </a:pPr>
            <a:r>
              <a:rPr lang="cs-CZ" sz="2000" smtClean="0">
                <a:latin typeface="Arial" charset="0"/>
              </a:rPr>
              <a:t>	e) přenášení informací o stavu zabezpečení objektu.</a:t>
            </a:r>
          </a:p>
          <a:p>
            <a:endParaRPr lang="cs-CZ" sz="2000" smtClean="0">
              <a:latin typeface="Arial" charset="0"/>
            </a:endParaRPr>
          </a:p>
        </p:txBody>
      </p:sp>
      <p:pic>
        <p:nvPicPr>
          <p:cNvPr id="26627" name="Zástupný symbol pro obsah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7063" y="3213100"/>
            <a:ext cx="53848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5780088" y="3255963"/>
            <a:ext cx="3363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(zdroj obr.: Ing. Jan Vaňuš, Ph.D.,  </a:t>
            </a:r>
          </a:p>
          <a:p>
            <a:r>
              <a:rPr lang="cs-CZ" sz="1600"/>
              <a:t>Ing. Jan Šumpich, FEI VŠB-TUO)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  <a:endParaRPr lang="cs-CZ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Tepelně technické chování dřevostavby v pasivním standardu</a:t>
            </a: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Základní informace o pasivní dřevostavbě – stavební řešení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Technická zařízení budovy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Výsledky experimentálních měření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a) tepelné chování zeminy v podzákladí budovy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b) průběhy teplot a vlhkosti v obvodových konstrukcích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c) měření hustoty tepelného toku obvodovými konstrukcemi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AB602D1-0CF8-4F5D-B5DD-58B37279C5D4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6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Vizualizace </a:t>
            </a:r>
            <a:r>
              <a:rPr lang="cs-CZ" sz="2400" b="1" dirty="0" err="1" smtClean="0">
                <a:solidFill>
                  <a:srgbClr val="7030A0"/>
                </a:solidFill>
                <a:latin typeface="Arial" charset="0"/>
              </a:rPr>
              <a:t>energocentra</a:t>
            </a:r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 (</a:t>
            </a:r>
            <a:r>
              <a:rPr lang="cs-CZ" sz="2400" b="1" dirty="0" err="1" smtClean="0">
                <a:solidFill>
                  <a:srgbClr val="7030A0"/>
                </a:solidFill>
                <a:latin typeface="Arial" charset="0"/>
              </a:rPr>
              <a:t>Desigo</a:t>
            </a:r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  <a:latin typeface="Arial" charset="0"/>
              </a:rPr>
              <a:t>Insight</a:t>
            </a:r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)</a:t>
            </a:r>
            <a:endParaRPr lang="cs-CZ" sz="2400" dirty="0">
              <a:solidFill>
                <a:srgbClr val="7030A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AB602D1-0CF8-4F5D-B5DD-58B37279C5D4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219199"/>
            <a:ext cx="8349260" cy="46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 idx="4294967295"/>
          </p:nvPr>
        </p:nvSpPr>
        <p:spPr>
          <a:xfrm>
            <a:off x="401638" y="1997075"/>
            <a:ext cx="6080125" cy="1655763"/>
          </a:xfrm>
        </p:spPr>
        <p:txBody>
          <a:bodyPr/>
          <a:lstStyle/>
          <a:p>
            <a:pPr algn="r" eaLnBrk="1" hangingPunct="1"/>
            <a:r>
              <a:rPr lang="pl-PL" sz="4800" b="1" smtClean="0">
                <a:solidFill>
                  <a:srgbClr val="EBAB19"/>
                </a:solidFill>
                <a:latin typeface="Arial" charset="0"/>
              </a:rPr>
              <a:t>Experimentální</a:t>
            </a:r>
            <a:br>
              <a:rPr lang="pl-PL" sz="4800" b="1" smtClean="0">
                <a:solidFill>
                  <a:srgbClr val="EBAB19"/>
                </a:solidFill>
                <a:latin typeface="Arial" charset="0"/>
              </a:rPr>
            </a:br>
            <a:r>
              <a:rPr lang="pl-PL" sz="4800" b="1" smtClean="0">
                <a:solidFill>
                  <a:srgbClr val="EBAB19"/>
                </a:solidFill>
                <a:latin typeface="Arial" charset="0"/>
              </a:rPr>
              <a:t>měření</a:t>
            </a:r>
            <a:endParaRPr lang="cs-CZ" sz="4800" b="1" smtClean="0">
              <a:solidFill>
                <a:srgbClr val="EBAB19"/>
              </a:solidFill>
              <a:latin typeface="Arial" charset="0"/>
            </a:endParaRPr>
          </a:p>
        </p:txBody>
      </p:sp>
      <p:sp>
        <p:nvSpPr>
          <p:cNvPr id="3" name="Zástupný symbol pro číslo snímku 2"/>
          <p:cNvSpPr txBox="1">
            <a:spLocks noGrp="1"/>
          </p:cNvSpPr>
          <p:nvPr/>
        </p:nvSpPr>
        <p:spPr>
          <a:xfrm>
            <a:off x="107950" y="6634163"/>
            <a:ext cx="103188" cy="15240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2FA8C11-FB25-4178-8529-C6ABF16DBD48}" type="slidenum"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27651" name="Zástupný symbol pro text 3"/>
          <p:cNvSpPr>
            <a:spLocks noGrp="1"/>
          </p:cNvSpPr>
          <p:nvPr>
            <p:ph type="body" sz="quarter" idx="4294967295"/>
          </p:nvPr>
        </p:nvSpPr>
        <p:spPr>
          <a:xfrm>
            <a:off x="0" y="-463550"/>
            <a:ext cx="1271588" cy="2743200"/>
          </a:xfrm>
        </p:spPr>
        <p:txBody>
          <a:bodyPr wrap="none"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sz="18000" smtClean="0">
                <a:solidFill>
                  <a:srgbClr val="B5A3CB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7030A0"/>
                </a:solidFill>
                <a:latin typeface="Arial" charset="0"/>
              </a:rPr>
              <a:t>Experimentální měření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mtClean="0">
                <a:latin typeface="Arial" charset="0"/>
              </a:rPr>
              <a:t>	</a:t>
            </a:r>
            <a:r>
              <a:rPr lang="cs-CZ" sz="2400" smtClean="0">
                <a:latin typeface="Arial" charset="0"/>
              </a:rPr>
              <a:t>Cílem experimentálního měření je dlouhodobé monitorování:</a:t>
            </a:r>
          </a:p>
          <a:p>
            <a:r>
              <a:rPr lang="cs-CZ" sz="2400" smtClean="0">
                <a:latin typeface="Arial" charset="0"/>
              </a:rPr>
              <a:t>tepelně vlhkostních vlastností obvodového pláště dřevostavby, </a:t>
            </a:r>
          </a:p>
          <a:p>
            <a:r>
              <a:rPr lang="cs-CZ" sz="2400" smtClean="0">
                <a:latin typeface="Arial" charset="0"/>
              </a:rPr>
              <a:t>tepelného chování zeminy v podzákladí, </a:t>
            </a:r>
          </a:p>
          <a:p>
            <a:r>
              <a:rPr lang="cs-CZ" sz="2400" smtClean="0">
                <a:latin typeface="Arial" charset="0"/>
              </a:rPr>
              <a:t>monitorování parametrů vnitřního prostředí (teplota vzduchu, relativní vlhkost vzduchu, koncentrace CO</a:t>
            </a:r>
            <a:r>
              <a:rPr lang="cs-CZ" sz="2400" baseline="-25000" smtClean="0">
                <a:latin typeface="Arial" charset="0"/>
              </a:rPr>
              <a:t>2</a:t>
            </a:r>
            <a:r>
              <a:rPr lang="cs-CZ" sz="2400" smtClean="0">
                <a:latin typeface="Arial" charset="0"/>
              </a:rPr>
              <a:t>), </a:t>
            </a:r>
          </a:p>
          <a:p>
            <a:r>
              <a:rPr lang="cs-CZ" sz="2400" smtClean="0">
                <a:latin typeface="Arial" charset="0"/>
              </a:rPr>
              <a:t>monitorování energetické náročnosti objektu – spotřeby energie na vytápění, větrání, ohřev TV),</a:t>
            </a:r>
          </a:p>
          <a:p>
            <a:r>
              <a:rPr lang="cs-CZ" sz="2400" smtClean="0">
                <a:latin typeface="Arial" charset="0"/>
              </a:rPr>
              <a:t>měření totálního napětí v zemině v úrovni základové spáry a pod základovou deskou, </a:t>
            </a:r>
          </a:p>
          <a:p>
            <a:r>
              <a:rPr lang="cs-CZ" sz="2400" smtClean="0">
                <a:latin typeface="Arial" charset="0"/>
              </a:rPr>
              <a:t>nepřímé měření mechanického napětí v ŽB desce pomocí deformace  odporových tenzometrů,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Experimentální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měření rozložení teplot v zemině </a:t>
            </a:r>
            <a:b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pod základovou deskou</a:t>
            </a:r>
            <a:r>
              <a:rPr lang="cs-CZ" altLang="cs-CZ" sz="3200" dirty="0" smtClean="0">
                <a:solidFill>
                  <a:srgbClr val="000099"/>
                </a:solidFill>
              </a:rPr>
              <a:t/>
            </a:r>
            <a:br>
              <a:rPr lang="cs-CZ" altLang="cs-CZ" sz="3200" dirty="0" smtClean="0">
                <a:solidFill>
                  <a:srgbClr val="000099"/>
                </a:solidFill>
              </a:rPr>
            </a:br>
            <a:endParaRPr lang="cs-CZ" altLang="cs-CZ" sz="3200" dirty="0" smtClean="0">
              <a:solidFill>
                <a:srgbClr val="0033CC"/>
              </a:solidFill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628775"/>
            <a:ext cx="4273550" cy="4238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1800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Teplotní čidla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umístěna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5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pozicích a různých hloubkách: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TS1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mimo budovu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TS2 – pod severní hranou základové desky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TS3 – pod středem základové desky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Hloubky uložení čidel: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1,5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 povrchem podlahy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pozici TS1 – 1,0 m pod povrchem terénu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 smtClean="0">
              <a:solidFill>
                <a:srgbClr val="000099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  <p:sp>
        <p:nvSpPr>
          <p:cNvPr id="21508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479425" y="6253163"/>
            <a:ext cx="8207375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 sz="800" b="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1990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372D04-2530-40D1-B62A-C8FF33BBF0C3}" type="slidenum">
              <a:rPr lang="cs-CZ" altLang="cs-CZ" sz="140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400">
              <a:solidFill>
                <a:schemeClr val="bg2"/>
              </a:solidFill>
            </a:endParaRPr>
          </a:p>
        </p:txBody>
      </p:sp>
      <p:pic>
        <p:nvPicPr>
          <p:cNvPr id="41991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19777" r="28535" b="35031"/>
          <a:stretch>
            <a:fillRect/>
          </a:stretch>
        </p:blipFill>
        <p:spPr bwMode="auto">
          <a:xfrm>
            <a:off x="4583112" y="1430456"/>
            <a:ext cx="440690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4"/>
          <a:srcRect l="22148" t="27980" r="22331" b="13437"/>
          <a:stretch>
            <a:fillRect/>
          </a:stretch>
        </p:blipFill>
        <p:spPr bwMode="auto">
          <a:xfrm>
            <a:off x="6667500" y="1354754"/>
            <a:ext cx="2228850" cy="1393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48" y="4547926"/>
            <a:ext cx="2047165" cy="1535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5" descr="Ob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5514" y="4697700"/>
            <a:ext cx="2380836" cy="196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9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568692"/>
            <a:ext cx="7667625" cy="492125"/>
          </a:xfrm>
        </p:spPr>
        <p:txBody>
          <a:bodyPr/>
          <a:lstStyle/>
          <a:p>
            <a:pPr algn="ctr" eaLnBrk="1" hangingPunct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Experimentální měření rozložení teplot v zemině </a:t>
            </a:r>
            <a:b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pod základovou deskou</a:t>
            </a:r>
            <a:endParaRPr lang="cs-CZ" altLang="cs-CZ" sz="2400" dirty="0" smtClean="0">
              <a:solidFill>
                <a:srgbClr val="0033CC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79550"/>
            <a:ext cx="8229600" cy="4238625"/>
          </a:xfrm>
        </p:spPr>
        <p:txBody>
          <a:bodyPr/>
          <a:lstStyle/>
          <a:p>
            <a:pPr>
              <a:defRPr/>
            </a:pPr>
            <a:r>
              <a:rPr lang="cs-CZ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Průměrné měsíční teploty v zemině za rok (TS1, TS2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21508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cs-CZ" altLang="cs-CZ" sz="800" b="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4037" name="Zástupný symbol pro číslo snímku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866010B-6293-402B-8EB7-B8978359984A}" type="slidenum">
              <a:rPr lang="cs-CZ" altLang="cs-CZ" sz="140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400">
              <a:solidFill>
                <a:schemeClr val="bg2"/>
              </a:solidFill>
            </a:endParaRPr>
          </a:p>
        </p:txBody>
      </p:sp>
      <p:sp>
        <p:nvSpPr>
          <p:cNvPr id="44038" name="Rectangle 2"/>
          <p:cNvSpPr>
            <a:spLocks noChangeArrowheads="1"/>
          </p:cNvSpPr>
          <p:nvPr/>
        </p:nvSpPr>
        <p:spPr bwMode="auto">
          <a:xfrm>
            <a:off x="-269875" y="1793875"/>
            <a:ext cx="11818938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403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0"/>
          <a:stretch>
            <a:fillRect/>
          </a:stretch>
        </p:blipFill>
        <p:spPr bwMode="auto">
          <a:xfrm>
            <a:off x="506413" y="2174875"/>
            <a:ext cx="5527675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4"/>
          <p:cNvSpPr>
            <a:spLocks noChangeArrowheads="1"/>
          </p:cNvSpPr>
          <p:nvPr/>
        </p:nvSpPr>
        <p:spPr bwMode="auto">
          <a:xfrm>
            <a:off x="4652963" y="1620838"/>
            <a:ext cx="1160621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404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19777" r="28535" b="35031"/>
          <a:stretch>
            <a:fillRect/>
          </a:stretch>
        </p:blipFill>
        <p:spPr bwMode="auto">
          <a:xfrm>
            <a:off x="6397625" y="4025900"/>
            <a:ext cx="2308225" cy="16827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7308850" y="5084763"/>
            <a:ext cx="215900" cy="60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6037263" y="5291138"/>
            <a:ext cx="1252537" cy="271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/>
        </p:nvSpPr>
        <p:spPr>
          <a:xfrm>
            <a:off x="457200" y="1157288"/>
            <a:ext cx="405923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400" dirty="0">
              <a:latin typeface="+mn-lt"/>
            </a:endParaRPr>
          </a:p>
        </p:txBody>
      </p:sp>
      <p:sp>
        <p:nvSpPr>
          <p:cNvPr id="13" name="Zástupný symbol pro zápatí 1"/>
          <p:cNvSpPr txBox="1">
            <a:spLocks/>
          </p:cNvSpPr>
          <p:nvPr/>
        </p:nvSpPr>
        <p:spPr>
          <a:xfrm>
            <a:off x="457200" y="6312486"/>
            <a:ext cx="8248650" cy="3385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cs-CZ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cs-CZ" altLang="cs-CZ" sz="1400" dirty="0" smtClean="0">
              <a:solidFill>
                <a:srgbClr val="6F51A1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cs-CZ" altLang="cs-CZ" sz="80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568692"/>
            <a:ext cx="7667625" cy="492125"/>
          </a:xfrm>
        </p:spPr>
        <p:txBody>
          <a:bodyPr/>
          <a:lstStyle/>
          <a:p>
            <a:pPr algn="ctr" eaLnBrk="1" hangingPunct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Experimentální měření rozložení teplot v zemině </a:t>
            </a:r>
            <a:b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pod základovou deskou</a:t>
            </a:r>
            <a:endParaRPr lang="cs-CZ" altLang="cs-CZ" sz="2400" dirty="0" smtClean="0">
              <a:solidFill>
                <a:srgbClr val="0033CC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79550"/>
            <a:ext cx="8229600" cy="4238625"/>
          </a:xfrm>
        </p:spPr>
        <p:txBody>
          <a:bodyPr/>
          <a:lstStyle/>
          <a:p>
            <a:pPr>
              <a:defRPr/>
            </a:pPr>
            <a:r>
              <a:rPr lang="cs-CZ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Průměrné měsíční teploty v zemině za rok (TS1, TS3)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21508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cs-CZ" altLang="cs-CZ" sz="800" b="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4037" name="Zástupný symbol pro číslo snímku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866010B-6293-402B-8EB7-B8978359984A}" type="slidenum">
              <a:rPr lang="cs-CZ" altLang="cs-CZ" sz="140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cs-CZ" altLang="cs-CZ" sz="1400">
              <a:solidFill>
                <a:schemeClr val="bg2"/>
              </a:solidFill>
            </a:endParaRPr>
          </a:p>
        </p:txBody>
      </p:sp>
      <p:sp>
        <p:nvSpPr>
          <p:cNvPr id="44038" name="Rectangle 2"/>
          <p:cNvSpPr>
            <a:spLocks noChangeArrowheads="1"/>
          </p:cNvSpPr>
          <p:nvPr/>
        </p:nvSpPr>
        <p:spPr bwMode="auto">
          <a:xfrm>
            <a:off x="-269875" y="1793875"/>
            <a:ext cx="11818938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40" name="Rectangle 4"/>
          <p:cNvSpPr>
            <a:spLocks noChangeArrowheads="1"/>
          </p:cNvSpPr>
          <p:nvPr/>
        </p:nvSpPr>
        <p:spPr bwMode="auto">
          <a:xfrm>
            <a:off x="4652963" y="1620838"/>
            <a:ext cx="1160621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57200" y="1157288"/>
            <a:ext cx="405923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400" dirty="0">
              <a:latin typeface="+mn-lt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"/>
          <a:stretch>
            <a:fillRect/>
          </a:stretch>
        </p:blipFill>
        <p:spPr bwMode="auto">
          <a:xfrm>
            <a:off x="504825" y="2133600"/>
            <a:ext cx="521017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19777" r="28535" b="35031"/>
          <a:stretch>
            <a:fillRect/>
          </a:stretch>
        </p:blipFill>
        <p:spPr bwMode="auto">
          <a:xfrm>
            <a:off x="6161088" y="4140200"/>
            <a:ext cx="2259012" cy="16462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ál 16"/>
          <p:cNvSpPr/>
          <p:nvPr/>
        </p:nvSpPr>
        <p:spPr>
          <a:xfrm>
            <a:off x="8148638" y="5173663"/>
            <a:ext cx="203200" cy="566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5492750" y="5380038"/>
            <a:ext cx="2670175" cy="327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3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24636"/>
            <a:ext cx="7667625" cy="492125"/>
          </a:xfrm>
        </p:spPr>
        <p:txBody>
          <a:bodyPr/>
          <a:lstStyle/>
          <a:p>
            <a:pPr algn="ctr" eaLnBrk="1" hangingPunct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Experimentální měření rozložení teplot v zemině </a:t>
            </a:r>
            <a:b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pod základovou deskou</a:t>
            </a:r>
            <a:endParaRPr lang="cs-CZ" altLang="cs-CZ" sz="2400" dirty="0" smtClean="0">
              <a:solidFill>
                <a:srgbClr val="0033CC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89404"/>
            <a:ext cx="8229600" cy="4528771"/>
          </a:xfrm>
        </p:spPr>
        <p:txBody>
          <a:bodyPr/>
          <a:lstStyle/>
          <a:p>
            <a:pPr>
              <a:defRPr/>
            </a:pPr>
            <a:r>
              <a:rPr lang="cs-CZ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Průměrné měsíční teploty v zemině za rok (TS1, TS2, TS3)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21508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cs-CZ" altLang="cs-CZ" sz="800" b="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4037" name="Zástupný symbol pro číslo snímku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866010B-6293-402B-8EB7-B8978359984A}" type="slidenum">
              <a:rPr lang="cs-CZ" altLang="cs-CZ" sz="140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400">
              <a:solidFill>
                <a:schemeClr val="bg2"/>
              </a:solidFill>
            </a:endParaRPr>
          </a:p>
        </p:txBody>
      </p:sp>
      <p:sp>
        <p:nvSpPr>
          <p:cNvPr id="44038" name="Rectangle 2"/>
          <p:cNvSpPr>
            <a:spLocks noChangeArrowheads="1"/>
          </p:cNvSpPr>
          <p:nvPr/>
        </p:nvSpPr>
        <p:spPr bwMode="auto">
          <a:xfrm>
            <a:off x="-312078" y="1820427"/>
            <a:ext cx="11818938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40" name="Rectangle 4"/>
          <p:cNvSpPr>
            <a:spLocks noChangeArrowheads="1"/>
          </p:cNvSpPr>
          <p:nvPr/>
        </p:nvSpPr>
        <p:spPr bwMode="auto">
          <a:xfrm>
            <a:off x="4652963" y="1620838"/>
            <a:ext cx="1160621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57200" y="1157288"/>
            <a:ext cx="405923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400" dirty="0">
              <a:latin typeface="+mn-lt"/>
            </a:endParaRP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>
            <p:extLst/>
          </p:nvPr>
        </p:nvGraphicFramePr>
        <p:xfrm>
          <a:off x="542925" y="1848388"/>
          <a:ext cx="3887787" cy="41513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313"/>
                <a:gridCol w="712398"/>
                <a:gridCol w="625839"/>
                <a:gridCol w="687474"/>
                <a:gridCol w="634373"/>
                <a:gridCol w="652390"/>
              </a:tblGrid>
              <a:tr h="5006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Teploty</a:t>
                      </a:r>
                      <a:r>
                        <a:rPr lang="en-GB" sz="1100" dirty="0" smtClean="0">
                          <a:effectLst/>
                        </a:rPr>
                        <a:t> </a:t>
                      </a:r>
                      <a:r>
                        <a:rPr lang="en-GB" sz="1100" dirty="0">
                          <a:effectLst/>
                        </a:rPr>
                        <a:t>[ °C]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98393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Měsíc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GB" sz="1000" dirty="0" smtClean="0">
                          <a:effectLst/>
                        </a:rPr>
                        <a:t>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/>
                        <a:t>Pozice čidel v zemině</a:t>
                      </a: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100" dirty="0" smtClean="0"/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035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TS1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TS2 </a:t>
                      </a:r>
                      <a:r>
                        <a:rPr lang="en-GB" sz="1100" dirty="0" smtClean="0">
                          <a:effectLst/>
                        </a:rPr>
                        <a:t>(</a:t>
                      </a:r>
                      <a:r>
                        <a:rPr lang="cs-CZ" sz="1100" dirty="0" smtClean="0">
                          <a:effectLst/>
                        </a:rPr>
                        <a:t>severní hrana</a:t>
                      </a:r>
                      <a:r>
                        <a:rPr lang="en-GB" sz="1100" dirty="0" smtClean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17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1.0 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0.7 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1.5 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3.0 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-2.7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3.5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5.8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8.1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-0.5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2.8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4.9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9.5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4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6.2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8.8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9.2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5.6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6.4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6.5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8.3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14.2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9.4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8.7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17.5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15.9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13.6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11.3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9.7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</a:rPr>
                        <a:t>20.8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19.7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21.1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15.9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14.2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11.9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17.4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14.3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13.9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12.6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5.1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10.5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11.1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2.1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9.9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11.7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9.1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10.9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10.4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10.4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10.6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ulka 20"/>
          <p:cNvGraphicFramePr>
            <a:graphicFrameLocks noGrp="1"/>
          </p:cNvGraphicFramePr>
          <p:nvPr>
            <p:extLst/>
          </p:nvPr>
        </p:nvGraphicFramePr>
        <p:xfrm>
          <a:off x="4652963" y="1850333"/>
          <a:ext cx="3460751" cy="4173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3650"/>
                <a:gridCol w="532619"/>
                <a:gridCol w="557096"/>
                <a:gridCol w="611962"/>
                <a:gridCol w="564693"/>
                <a:gridCol w="580731"/>
              </a:tblGrid>
              <a:tr h="5390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Teploty</a:t>
                      </a:r>
                      <a:r>
                        <a:rPr lang="en-GB" sz="1100" dirty="0" smtClean="0">
                          <a:effectLst/>
                        </a:rPr>
                        <a:t> </a:t>
                      </a:r>
                      <a:r>
                        <a:rPr lang="en-GB" sz="1100" dirty="0">
                          <a:effectLst/>
                        </a:rPr>
                        <a:t>[ °C]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35348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Měsíc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GB" sz="1000" dirty="0" smtClean="0">
                          <a:effectLst/>
                        </a:rPr>
                        <a:t>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sz="1100" dirty="0" smtClean="0"/>
                        <a:t>Pozice čidel v zemině</a:t>
                      </a:r>
                      <a:endParaRPr lang="cs-CZ" sz="1100" dirty="0"/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8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TS1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TS3 </a:t>
                      </a:r>
                      <a:r>
                        <a:rPr lang="en-GB" sz="1100" dirty="0" smtClean="0">
                          <a:effectLst/>
                        </a:rPr>
                        <a:t>(</a:t>
                      </a:r>
                      <a:r>
                        <a:rPr lang="cs-CZ" sz="1100" dirty="0" smtClean="0">
                          <a:effectLst/>
                        </a:rPr>
                        <a:t>střed</a:t>
                      </a:r>
                      <a:r>
                        <a:rPr lang="en-GB" sz="1100" dirty="0" smtClean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99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1.0 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0.7 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1.5 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3.0 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-2.7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3.5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13.3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-0.5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2.8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11.6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11.5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9.2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11.2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10.3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14.2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11.7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10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17.5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15.9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11.2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20.8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13.4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10.9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19.7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21.1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14.5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13.1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11.6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17.4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15.3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14.1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13.6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15.2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14.3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5.1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10.5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14.9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14.1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13.1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9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2.1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14.3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13.6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12.9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9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9.1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10.9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13.4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12.4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11.6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2" marR="444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0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 txBox="1">
            <a:spLocks noGrp="1"/>
          </p:cNvSpPr>
          <p:nvPr/>
        </p:nvSpPr>
        <p:spPr>
          <a:xfrm>
            <a:off x="107950" y="6634163"/>
            <a:ext cx="136525" cy="15240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1DC112A-3D22-4414-83CF-81160C9596D2}" type="slidenum"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31746" name="Nadpis 2"/>
          <p:cNvSpPr>
            <a:spLocks noGrp="1"/>
          </p:cNvSpPr>
          <p:nvPr>
            <p:ph type="title" idx="4294967295"/>
          </p:nvPr>
        </p:nvSpPr>
        <p:spPr>
          <a:xfrm>
            <a:off x="931863" y="361950"/>
            <a:ext cx="7667625" cy="492125"/>
          </a:xfrm>
        </p:spPr>
        <p:txBody>
          <a:bodyPr/>
          <a:lstStyle/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Měření teplotně-vlhkostních vlastností </a:t>
            </a:r>
            <a:br>
              <a:rPr lang="cs-CZ" sz="2400" b="1" dirty="0" smtClean="0">
                <a:solidFill>
                  <a:srgbClr val="7030A0"/>
                </a:solidFill>
                <a:latin typeface="Arial" charset="0"/>
              </a:rPr>
            </a:br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obvodových konstrukcí</a:t>
            </a:r>
          </a:p>
        </p:txBody>
      </p:sp>
      <p:sp>
        <p:nvSpPr>
          <p:cNvPr id="4" name="Zástupný symbol pro zápatí 3"/>
          <p:cNvSpPr txBox="1">
            <a:spLocks noGrp="1"/>
          </p:cNvSpPr>
          <p:nvPr/>
        </p:nvSpPr>
        <p:spPr>
          <a:xfrm>
            <a:off x="6146800" y="6632575"/>
            <a:ext cx="2886075" cy="153988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www.fast.vsb.cz</a:t>
            </a:r>
          </a:p>
        </p:txBody>
      </p:sp>
      <p:pic>
        <p:nvPicPr>
          <p:cNvPr id="31748" name="Picture 12"/>
          <p:cNvPicPr>
            <a:picLocks noChangeAspect="1" noChangeArrowheads="1"/>
          </p:cNvPicPr>
          <p:nvPr/>
        </p:nvPicPr>
        <p:blipFill>
          <a:blip r:embed="rId3"/>
          <a:srcRect l="25391" t="20746" r="20866" b="11285"/>
          <a:stretch>
            <a:fillRect/>
          </a:stretch>
        </p:blipFill>
        <p:spPr bwMode="auto">
          <a:xfrm>
            <a:off x="747713" y="1163638"/>
            <a:ext cx="52419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AutoShape 15"/>
          <p:cNvSpPr>
            <a:spLocks noChangeArrowheads="1"/>
          </p:cNvSpPr>
          <p:nvPr/>
        </p:nvSpPr>
        <p:spPr bwMode="auto">
          <a:xfrm>
            <a:off x="3657600" y="5291138"/>
            <a:ext cx="141288" cy="104775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0" name="AutoShape 16"/>
          <p:cNvSpPr>
            <a:spLocks noChangeArrowheads="1"/>
          </p:cNvSpPr>
          <p:nvPr/>
        </p:nvSpPr>
        <p:spPr bwMode="auto">
          <a:xfrm>
            <a:off x="3648075" y="4437063"/>
            <a:ext cx="142875" cy="106362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1" name="AutoShape 17"/>
          <p:cNvSpPr>
            <a:spLocks noChangeArrowheads="1"/>
          </p:cNvSpPr>
          <p:nvPr/>
        </p:nvSpPr>
        <p:spPr bwMode="auto">
          <a:xfrm>
            <a:off x="3636963" y="3724275"/>
            <a:ext cx="142875" cy="1063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2" name="AutoShape 18"/>
          <p:cNvSpPr>
            <a:spLocks noChangeArrowheads="1"/>
          </p:cNvSpPr>
          <p:nvPr/>
        </p:nvSpPr>
        <p:spPr bwMode="auto">
          <a:xfrm>
            <a:off x="3613150" y="3052763"/>
            <a:ext cx="142875" cy="106362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3" name="AutoShape 19"/>
          <p:cNvSpPr>
            <a:spLocks noChangeArrowheads="1"/>
          </p:cNvSpPr>
          <p:nvPr/>
        </p:nvSpPr>
        <p:spPr bwMode="auto">
          <a:xfrm>
            <a:off x="3627438" y="2505075"/>
            <a:ext cx="142875" cy="1063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Oval 20"/>
          <p:cNvSpPr>
            <a:spLocks noChangeArrowheads="1"/>
          </p:cNvSpPr>
          <p:nvPr/>
        </p:nvSpPr>
        <p:spPr bwMode="auto">
          <a:xfrm>
            <a:off x="3181350" y="2390775"/>
            <a:ext cx="1054100" cy="31511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1755" name="Obrázek 7"/>
          <p:cNvPicPr>
            <a:picLocks noGrp="1" noChangeAspect="1"/>
          </p:cNvPicPr>
          <p:nvPr>
            <p:ph type="body"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918200" y="1011238"/>
            <a:ext cx="2543175" cy="1001712"/>
          </a:xfrm>
          <a:ln>
            <a:solidFill>
              <a:schemeClr val="tx1"/>
            </a:solidFill>
          </a:ln>
        </p:spPr>
      </p:pic>
      <p:sp>
        <p:nvSpPr>
          <p:cNvPr id="31756" name="Line 16"/>
          <p:cNvSpPr>
            <a:spLocks noChangeShapeType="1"/>
          </p:cNvSpPr>
          <p:nvPr/>
        </p:nvSpPr>
        <p:spPr bwMode="auto">
          <a:xfrm flipH="1">
            <a:off x="3784600" y="2144713"/>
            <a:ext cx="2117725" cy="2286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1757" name="TextovéPole 16"/>
          <p:cNvSpPr txBox="1">
            <a:spLocks noChangeArrowheads="1"/>
          </p:cNvSpPr>
          <p:nvPr/>
        </p:nvSpPr>
        <p:spPr bwMode="auto">
          <a:xfrm>
            <a:off x="5934075" y="2149475"/>
            <a:ext cx="25304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 obvodových stěnách jsou zabudovány snímače, které dlouhodobě monitorují průběhy teplot (a také vlhkosti) v příčném profilu konstrukcí. </a:t>
            </a:r>
            <a:endParaRPr lang="cs-CZ"/>
          </a:p>
        </p:txBody>
      </p:sp>
      <p:pic>
        <p:nvPicPr>
          <p:cNvPr id="31758" name="Picture 15" descr="P11903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1375" y="4283075"/>
            <a:ext cx="2528888" cy="1897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www.fast.vsb.cz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5"/>
          </p:nvPr>
        </p:nvSpPr>
        <p:spPr>
          <a:xfrm>
            <a:off x="107950" y="6634163"/>
            <a:ext cx="139700" cy="152400"/>
          </a:xfrm>
        </p:spPr>
        <p:txBody>
          <a:bodyPr/>
          <a:lstStyle/>
          <a:p>
            <a:pPr>
              <a:defRPr/>
            </a:pPr>
            <a:fld id="{1F826A94-6F31-4D66-8EC5-565A91F7BED1}" type="slidenum">
              <a:rPr lang="cs-CZ"/>
              <a:pPr>
                <a:defRPr/>
              </a:pPr>
              <a:t>28</a:t>
            </a:fld>
            <a:endParaRPr lang="cs-CZ" dirty="0"/>
          </a:p>
        </p:txBody>
      </p:sp>
      <p:sp>
        <p:nvSpPr>
          <p:cNvPr id="337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Umístění tepelně vlhkostních čidel </a:t>
            </a:r>
            <a:br>
              <a:rPr lang="cs-CZ" sz="2400" b="1" dirty="0" smtClean="0">
                <a:solidFill>
                  <a:srgbClr val="7030A0"/>
                </a:solidFill>
                <a:latin typeface="Arial" charset="0"/>
              </a:rPr>
            </a:br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do obvodových konstrukcí</a:t>
            </a:r>
          </a:p>
        </p:txBody>
      </p:sp>
      <p:sp>
        <p:nvSpPr>
          <p:cNvPr id="54276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431800" y="1101725"/>
            <a:ext cx="8278813" cy="2159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defRPr/>
            </a:pPr>
            <a:r>
              <a:rPr lang="cs-CZ" sz="1600" smtClean="0">
                <a:latin typeface="Arial" charset="0"/>
              </a:rPr>
              <a:t>  Výroba obvodového pláště dřevostavby </a:t>
            </a:r>
          </a:p>
        </p:txBody>
      </p:sp>
      <p:grpSp>
        <p:nvGrpSpPr>
          <p:cNvPr id="33797" name="Group 11"/>
          <p:cNvGrpSpPr>
            <a:grpSpLocks/>
          </p:cNvGrpSpPr>
          <p:nvPr/>
        </p:nvGrpSpPr>
        <p:grpSpPr bwMode="auto">
          <a:xfrm>
            <a:off x="1306513" y="4014788"/>
            <a:ext cx="6724650" cy="2486025"/>
            <a:chOff x="1666" y="8254"/>
            <a:chExt cx="8718" cy="3033"/>
          </a:xfrm>
        </p:grpSpPr>
        <p:pic>
          <p:nvPicPr>
            <p:cNvPr id="33801" name="Picture 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49" y="8257"/>
              <a:ext cx="4035" cy="3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7" descr="P119033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66" y="8254"/>
              <a:ext cx="4003" cy="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798" name="Group 14"/>
          <p:cNvGrpSpPr>
            <a:grpSpLocks/>
          </p:cNvGrpSpPr>
          <p:nvPr/>
        </p:nvGrpSpPr>
        <p:grpSpPr bwMode="auto">
          <a:xfrm>
            <a:off x="1317625" y="1449388"/>
            <a:ext cx="6561138" cy="2401887"/>
            <a:chOff x="1669" y="1777"/>
            <a:chExt cx="8619" cy="3000"/>
          </a:xfrm>
        </p:grpSpPr>
        <p:pic>
          <p:nvPicPr>
            <p:cNvPr id="33799" name="Picture 15" descr="Ob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69" y="1777"/>
              <a:ext cx="4021" cy="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11" descr="DSC_3720"/>
            <p:cNvPicPr>
              <a:picLocks noChangeAspect="1" noChangeArrowheads="1"/>
            </p:cNvPicPr>
            <p:nvPr/>
          </p:nvPicPr>
          <p:blipFill>
            <a:blip r:embed="rId5"/>
            <a:srcRect l="12056"/>
            <a:stretch>
              <a:fillRect/>
            </a:stretch>
          </p:blipFill>
          <p:spPr bwMode="auto">
            <a:xfrm>
              <a:off x="6349" y="1777"/>
              <a:ext cx="3939" cy="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abulku 1"/>
          <p:cNvSpPr>
            <a:spLocks noGrp="1"/>
          </p:cNvSpPr>
          <p:nvPr>
            <p:ph type="tbl" sz="quarter" idx="12"/>
          </p:nvPr>
        </p:nvSpPr>
        <p:spPr/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solidFill>
                  <a:srgbClr val="7030A0"/>
                </a:solidFill>
                <a:latin typeface="Arial" charset="0"/>
              </a:rPr>
              <a:t>Umístění tepelně vlhkostních čidel </a:t>
            </a:r>
            <a:br>
              <a:rPr lang="cs-CZ" sz="2400" b="1" dirty="0">
                <a:solidFill>
                  <a:srgbClr val="7030A0"/>
                </a:solidFill>
                <a:latin typeface="Arial" charset="0"/>
              </a:rPr>
            </a:br>
            <a:r>
              <a:rPr lang="cs-CZ" sz="2400" b="1" dirty="0">
                <a:solidFill>
                  <a:srgbClr val="7030A0"/>
                </a:solidFill>
                <a:latin typeface="Arial" charset="0"/>
              </a:rPr>
              <a:t>do obvodových konstrukcí</a:t>
            </a:r>
            <a:endParaRPr lang="cs-CZ" sz="2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www.fast.vsb.cz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1BD723A-297F-4934-88AD-01B790B053EB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3503" r="3935" b="16991"/>
          <a:stretch>
            <a:fillRect/>
          </a:stretch>
        </p:blipFill>
        <p:spPr bwMode="auto">
          <a:xfrm>
            <a:off x="1042988" y="1425039"/>
            <a:ext cx="7088740" cy="491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786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Nadpis 1"/>
          <p:cNvSpPr>
            <a:spLocks noGrp="1"/>
          </p:cNvSpPr>
          <p:nvPr>
            <p:ph type="title"/>
          </p:nvPr>
        </p:nvSpPr>
        <p:spPr>
          <a:xfrm>
            <a:off x="431800" y="1997075"/>
            <a:ext cx="6080125" cy="1655763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</a:rPr>
              <a:t>Základní informace</a:t>
            </a:r>
            <a:br>
              <a:rPr lang="pl-PL" smtClean="0">
                <a:latin typeface="Arial" charset="0"/>
              </a:rPr>
            </a:br>
            <a:r>
              <a:rPr lang="pl-PL" smtClean="0">
                <a:latin typeface="Arial" charset="0"/>
              </a:rPr>
              <a:t> o stavbě</a:t>
            </a:r>
            <a:endParaRPr lang="cs-CZ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3"/>
          </p:nvPr>
        </p:nvSpPr>
        <p:spPr>
          <a:xfrm>
            <a:off x="107950" y="6634163"/>
            <a:ext cx="160338" cy="153987"/>
          </a:xfrm>
        </p:spPr>
        <p:txBody>
          <a:bodyPr/>
          <a:lstStyle/>
          <a:p>
            <a:pPr>
              <a:defRPr/>
            </a:pPr>
            <a:fld id="{7F68F7E8-6DCC-413D-90A9-D9237F76390B}" type="slidenum">
              <a:rPr lang="cs-CZ"/>
              <a:pPr>
                <a:defRPr/>
              </a:pPr>
              <a:t>3</a:t>
            </a:fld>
            <a:endParaRPr lang="cs-CZ" dirty="0"/>
          </a:p>
        </p:txBody>
      </p:sp>
      <p:sp>
        <p:nvSpPr>
          <p:cNvPr id="12291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119063" y="-679450"/>
            <a:ext cx="735012" cy="2770188"/>
          </a:xfrm>
        </p:spPr>
        <p:txBody>
          <a:bodyPr/>
          <a:lstStyle/>
          <a:p>
            <a:pPr eaLnBrk="1" hangingPunct="1"/>
            <a:r>
              <a:rPr lang="cs-CZ" smtClean="0">
                <a:latin typeface="Cillian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20" name="Rectang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 smtClean="0">
              <a:latin typeface="Cillian" panose="020B0604020202020204" charset="0"/>
            </a:endParaRPr>
          </a:p>
        </p:txBody>
      </p:sp>
      <p:sp>
        <p:nvSpPr>
          <p:cNvPr id="119821" name="Rectangle 13"/>
          <p:cNvSpPr>
            <a:spLocks noGrp="1"/>
          </p:cNvSpPr>
          <p:nvPr>
            <p:ph type="body" sz="half" idx="1"/>
          </p:nvPr>
        </p:nvSpPr>
        <p:spPr>
          <a:xfrm>
            <a:off x="431800" y="1101725"/>
            <a:ext cx="8469313" cy="5457825"/>
          </a:xfrm>
        </p:spPr>
        <p:txBody>
          <a:bodyPr/>
          <a:lstStyle/>
          <a:p>
            <a:pPr>
              <a:buClr>
                <a:srgbClr val="9900CC"/>
              </a:buClr>
            </a:pPr>
            <a:r>
              <a:rPr lang="cs-CZ" altLang="cs-CZ" sz="1800" dirty="0" smtClean="0">
                <a:latin typeface="Bookman Old Style" panose="02050604050505020204" pitchFamily="18" charset="0"/>
              </a:rPr>
              <a:t>Výsledky měření průběhů vnějších povrchových teplot v obvodových stěnách dřevostavby v průběhu měsíce ledna</a:t>
            </a:r>
          </a:p>
        </p:txBody>
      </p:sp>
      <p:sp>
        <p:nvSpPr>
          <p:cNvPr id="119822" name="Rectangle 14"/>
          <p:cNvSpPr>
            <a:spLocks noGrp="1"/>
          </p:cNvSpPr>
          <p:nvPr>
            <p:ph type="body" sz="half" idx="2"/>
          </p:nvPr>
        </p:nvSpPr>
        <p:spPr>
          <a:xfrm>
            <a:off x="6335713" y="1050925"/>
            <a:ext cx="2603500" cy="54578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sz="1800" smtClean="0">
              <a:latin typeface="Arial" panose="020B0604020202020204" pitchFamily="34" charset="0"/>
            </a:endParaRPr>
          </a:p>
          <a:p>
            <a:endParaRPr lang="cs-CZ" altLang="cs-CZ" sz="1800" smtClean="0">
              <a:latin typeface="Arial" panose="020B0604020202020204" pitchFamily="34" charset="0"/>
            </a:endParaRPr>
          </a:p>
          <a:p>
            <a:pPr>
              <a:buClr>
                <a:srgbClr val="9900CC"/>
              </a:buClr>
            </a:pPr>
            <a:r>
              <a:rPr lang="cs-CZ" altLang="cs-CZ" sz="1800" smtClean="0">
                <a:latin typeface="Bookman Old Style" panose="02050604050505020204" pitchFamily="18" charset="0"/>
              </a:rPr>
              <a:t>Vliv orientace na světovou stranu</a:t>
            </a:r>
          </a:p>
          <a:p>
            <a:pPr>
              <a:buClr>
                <a:srgbClr val="9900CC"/>
              </a:buClr>
            </a:pPr>
            <a:r>
              <a:rPr lang="cs-CZ" altLang="cs-CZ" sz="1800" smtClean="0">
                <a:latin typeface="Bookman Old Style" panose="02050604050505020204" pitchFamily="18" charset="0"/>
              </a:rPr>
              <a:t>Vliv druhu zatepl. systému</a:t>
            </a:r>
          </a:p>
          <a:p>
            <a:pPr>
              <a:buClr>
                <a:srgbClr val="9900CC"/>
              </a:buClr>
            </a:pPr>
            <a:r>
              <a:rPr lang="cs-CZ" altLang="cs-CZ" sz="1800" smtClean="0">
                <a:latin typeface="Bookman Old Style" panose="02050604050505020204" pitchFamily="18" charset="0"/>
              </a:rPr>
              <a:t>Vliv tepelných mostů</a:t>
            </a:r>
          </a:p>
          <a:p>
            <a:pPr>
              <a:buClr>
                <a:srgbClr val="9900CC"/>
              </a:buClr>
            </a:pPr>
            <a:r>
              <a:rPr lang="cs-CZ" altLang="cs-CZ" sz="1800" smtClean="0">
                <a:latin typeface="Bookman Old Style" panose="02050604050505020204" pitchFamily="18" charset="0"/>
              </a:rPr>
              <a:t>Vliv sálání oblohy</a:t>
            </a:r>
          </a:p>
          <a:p>
            <a:pPr>
              <a:buClr>
                <a:srgbClr val="9900CC"/>
              </a:buClr>
            </a:pPr>
            <a:r>
              <a:rPr lang="cs-CZ" altLang="cs-CZ" sz="1800" smtClean="0">
                <a:latin typeface="Bookman Old Style" panose="02050604050505020204" pitchFamily="18" charset="0"/>
              </a:rPr>
              <a:t>Vliv materiálu fasádního obkladu</a:t>
            </a:r>
          </a:p>
        </p:txBody>
      </p:sp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778000"/>
            <a:ext cx="5732463" cy="3792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5"/>
          <p:cNvSpPr>
            <a:spLocks noChangeArrowheads="1"/>
          </p:cNvSpPr>
          <p:nvPr/>
        </p:nvSpPr>
        <p:spPr bwMode="auto">
          <a:xfrm>
            <a:off x="866361" y="-43656"/>
            <a:ext cx="8229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400" b="1" dirty="0">
              <a:solidFill>
                <a:srgbClr val="9900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cs-CZ" altLang="cs-CZ" sz="2400" b="1" dirty="0">
                <a:solidFill>
                  <a:srgbClr val="7030A0"/>
                </a:solidFill>
                <a:latin typeface="Arial" charset="0"/>
              </a:rPr>
              <a:t>Časový průběh vnějších povrchových teplot </a:t>
            </a:r>
            <a:br>
              <a:rPr lang="cs-CZ" altLang="cs-CZ" sz="2400" b="1" dirty="0">
                <a:solidFill>
                  <a:srgbClr val="7030A0"/>
                </a:solidFill>
                <a:latin typeface="Arial" charset="0"/>
              </a:rPr>
            </a:br>
            <a:r>
              <a:rPr lang="cs-CZ" altLang="cs-CZ" sz="2400" b="1" dirty="0">
                <a:solidFill>
                  <a:srgbClr val="7030A0"/>
                </a:solidFill>
                <a:latin typeface="Arial" charset="0"/>
              </a:rPr>
              <a:t>obvodových stěn v zimním období</a:t>
            </a:r>
            <a:endParaRPr lang="cs-CZ" altLang="cs-CZ" sz="2400" dirty="0">
              <a:solidFill>
                <a:srgbClr val="9900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9816" name="AutoShape 8"/>
          <p:cNvSpPr>
            <a:spLocks noChangeAspect="1" noChangeArrowheads="1"/>
          </p:cNvSpPr>
          <p:nvPr/>
        </p:nvSpPr>
        <p:spPr bwMode="auto">
          <a:xfrm>
            <a:off x="2897188" y="4067175"/>
            <a:ext cx="48006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19818" name="Picture 10" descr="2012-09-11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3133"/>
          <a:stretch>
            <a:fillRect/>
          </a:stretch>
        </p:blipFill>
        <p:spPr bwMode="auto">
          <a:xfrm>
            <a:off x="3162300" y="1938338"/>
            <a:ext cx="10556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/>
          <a:stretch>
            <a:fillRect/>
          </a:stretch>
        </p:blipFill>
        <p:spPr bwMode="auto">
          <a:xfrm>
            <a:off x="1360488" y="4559300"/>
            <a:ext cx="68024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8" name="Oval 20"/>
          <p:cNvSpPr>
            <a:spLocks noChangeArrowheads="1"/>
          </p:cNvSpPr>
          <p:nvPr/>
        </p:nvSpPr>
        <p:spPr bwMode="auto">
          <a:xfrm>
            <a:off x="3314700" y="6311900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3949700" y="6311900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19831" name="Picture 23" descr="2012-09-11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r="13133"/>
          <a:stretch>
            <a:fillRect/>
          </a:stretch>
        </p:blipFill>
        <p:spPr bwMode="auto">
          <a:xfrm>
            <a:off x="4398963" y="1955800"/>
            <a:ext cx="10001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7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 idx="4294967295"/>
          </p:nvPr>
        </p:nvSpPr>
        <p:spPr>
          <a:xfrm>
            <a:off x="882650" y="334963"/>
            <a:ext cx="7667625" cy="492125"/>
          </a:xfrm>
        </p:spPr>
        <p:txBody>
          <a:bodyPr/>
          <a:lstStyle/>
          <a:p>
            <a:pPr algn="ctr"/>
            <a:r>
              <a:rPr lang="cs-CZ" altLang="cs-CZ" sz="2400" b="1" dirty="0" smtClean="0">
                <a:solidFill>
                  <a:srgbClr val="9900CC"/>
                </a:solidFill>
                <a:latin typeface="Arial" charset="0"/>
              </a:rPr>
              <a:t>     </a:t>
            </a:r>
            <a:r>
              <a:rPr lang="cs-CZ" altLang="cs-CZ" sz="2400" b="1" dirty="0" smtClean="0">
                <a:solidFill>
                  <a:srgbClr val="7030A0"/>
                </a:solidFill>
                <a:latin typeface="Arial" charset="0"/>
              </a:rPr>
              <a:t>Časový průběh teplot v obvodové stěně (orientace - Jih) </a:t>
            </a:r>
            <a:br>
              <a:rPr lang="cs-CZ" altLang="cs-CZ" sz="2400" b="1" dirty="0" smtClean="0">
                <a:solidFill>
                  <a:srgbClr val="7030A0"/>
                </a:solidFill>
                <a:latin typeface="Arial" charset="0"/>
              </a:rPr>
            </a:br>
            <a:r>
              <a:rPr lang="cs-CZ" altLang="cs-CZ" sz="2400" b="1" dirty="0" smtClean="0">
                <a:solidFill>
                  <a:srgbClr val="7030A0"/>
                </a:solidFill>
                <a:latin typeface="Arial" charset="0"/>
              </a:rPr>
              <a:t>v zimní období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827088"/>
            <a:ext cx="7554912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>
          <a:xfrm>
            <a:off x="839788" y="347663"/>
            <a:ext cx="7667625" cy="492125"/>
          </a:xfrm>
        </p:spPr>
        <p:txBody>
          <a:bodyPr/>
          <a:lstStyle/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charset="0"/>
              </a:rPr>
              <a:t>Monitorování průběhů vlhkostí – stěna, orientace jih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cs-CZ" smtClean="0">
              <a:latin typeface="Cillian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1243013"/>
            <a:ext cx="757555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8"/>
          <p:cNvPicPr>
            <a:picLocks noChangeAspect="1" noChangeArrowheads="1"/>
          </p:cNvPicPr>
          <p:nvPr/>
        </p:nvPicPr>
        <p:blipFill>
          <a:blip r:embed="rId3"/>
          <a:srcRect l="25000" t="26974" r="44482" b="28581"/>
          <a:stretch>
            <a:fillRect/>
          </a:stretch>
        </p:blipFill>
        <p:spPr bwMode="auto">
          <a:xfrm>
            <a:off x="6773863" y="809625"/>
            <a:ext cx="2370137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D475DBE-8DF4-472C-A515-674776F75020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www.fast.vsb.cz</a:t>
            </a:r>
            <a:endParaRPr lang="cs-CZ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833853"/>
            <a:ext cx="5380037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26827"/>
            <a:ext cx="76676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400" b="1" dirty="0">
              <a:solidFill>
                <a:srgbClr val="9900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cs-CZ" altLang="cs-CZ" sz="2400" b="1" dirty="0">
                <a:solidFill>
                  <a:srgbClr val="7030A0"/>
                </a:solidFill>
                <a:latin typeface="Arial" charset="0"/>
              </a:rPr>
              <a:t>Časový průběh vnějších povrchových teplot </a:t>
            </a:r>
            <a:br>
              <a:rPr lang="cs-CZ" altLang="cs-CZ" sz="2400" b="1" dirty="0">
                <a:solidFill>
                  <a:srgbClr val="7030A0"/>
                </a:solidFill>
                <a:latin typeface="Arial" charset="0"/>
              </a:rPr>
            </a:br>
            <a:r>
              <a:rPr lang="cs-CZ" altLang="cs-CZ" sz="2400" b="1" dirty="0">
                <a:solidFill>
                  <a:srgbClr val="7030A0"/>
                </a:solidFill>
                <a:latin typeface="Arial" charset="0"/>
              </a:rPr>
              <a:t>obvodových stěn v </a:t>
            </a:r>
            <a:r>
              <a:rPr lang="cs-CZ" altLang="cs-CZ" sz="2400" b="1" dirty="0" smtClean="0">
                <a:solidFill>
                  <a:srgbClr val="7030A0"/>
                </a:solidFill>
                <a:latin typeface="Arial" charset="0"/>
              </a:rPr>
              <a:t>letním </a:t>
            </a:r>
            <a:r>
              <a:rPr lang="cs-CZ" altLang="cs-CZ" sz="2400" b="1" dirty="0">
                <a:solidFill>
                  <a:srgbClr val="7030A0"/>
                </a:solidFill>
                <a:latin typeface="Arial" charset="0"/>
              </a:rPr>
              <a:t>období</a:t>
            </a:r>
            <a:endParaRPr lang="cs-CZ" altLang="cs-CZ" sz="2400" dirty="0">
              <a:solidFill>
                <a:srgbClr val="99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10" descr="2012-09-11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3133"/>
          <a:stretch>
            <a:fillRect/>
          </a:stretch>
        </p:blipFill>
        <p:spPr bwMode="auto">
          <a:xfrm>
            <a:off x="5981148" y="1400382"/>
            <a:ext cx="10556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2012-09-11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r="13133"/>
          <a:stretch>
            <a:fillRect/>
          </a:stretch>
        </p:blipFill>
        <p:spPr bwMode="auto">
          <a:xfrm>
            <a:off x="5981148" y="2619789"/>
            <a:ext cx="10001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994181"/>
              </p:ext>
            </p:extLst>
          </p:nvPr>
        </p:nvGraphicFramePr>
        <p:xfrm>
          <a:off x="824949" y="4293726"/>
          <a:ext cx="6838120" cy="2179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37851"/>
                <a:gridCol w="1003061"/>
                <a:gridCol w="624651"/>
                <a:gridCol w="624651"/>
                <a:gridCol w="624651"/>
                <a:gridCol w="624651"/>
                <a:gridCol w="624651"/>
                <a:gridCol w="624651"/>
                <a:gridCol w="624651"/>
                <a:gridCol w="624651"/>
              </a:tblGrid>
              <a:tr h="0">
                <a:tc gridSpan="10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Tab. 4.8 Hodnoty povrchových teplot obvodových stěn během měsíce srpna 2013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0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Hodnoty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teplot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381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Teploty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381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venkovního vzduchu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 </a:t>
                      </a: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Hodnoty povrchových teplot obvodových stěn během měsíce srpna 2013 ve </a:t>
                      </a: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 v místech měřících sond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S2-1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S2-3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S2-5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S2-6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S2-7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S2-9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S2-10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S2-11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Průměr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19,7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21,3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44,7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51,7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Min-Max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31,0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val 20"/>
          <p:cNvSpPr>
            <a:spLocks noChangeArrowheads="1"/>
          </p:cNvSpPr>
          <p:nvPr/>
        </p:nvSpPr>
        <p:spPr bwMode="auto">
          <a:xfrm>
            <a:off x="6600273" y="6137379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4755874" y="6137379"/>
            <a:ext cx="3810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904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>
          <a:xfrm>
            <a:off x="903288" y="419100"/>
            <a:ext cx="7667625" cy="492125"/>
          </a:xfrm>
        </p:spPr>
        <p:txBody>
          <a:bodyPr/>
          <a:lstStyle/>
          <a:p>
            <a:pPr algn="ctr"/>
            <a:r>
              <a:rPr lang="cs-CZ" altLang="cs-CZ" sz="2000" b="1" smtClean="0">
                <a:latin typeface="Arial" charset="0"/>
              </a:rPr>
              <a:t>Časový průběh teplot v obvodové stěně (orientace – Jih) </a:t>
            </a:r>
            <a:br>
              <a:rPr lang="cs-CZ" altLang="cs-CZ" sz="2000" b="1" smtClean="0">
                <a:latin typeface="Arial" charset="0"/>
              </a:rPr>
            </a:br>
            <a:r>
              <a:rPr lang="cs-CZ" altLang="cs-CZ" sz="2000" b="1" smtClean="0">
                <a:latin typeface="Arial" charset="0"/>
              </a:rPr>
              <a:t>v letním období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/>
          <a:srcRect l="19324" t="28841" r="12408" b="12859"/>
          <a:stretch>
            <a:fillRect/>
          </a:stretch>
        </p:blipFill>
        <p:spPr bwMode="auto">
          <a:xfrm>
            <a:off x="409575" y="979488"/>
            <a:ext cx="8323263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2"/>
          <p:cNvSpPr>
            <a:spLocks/>
          </p:cNvSpPr>
          <p:nvPr/>
        </p:nvSpPr>
        <p:spPr bwMode="auto">
          <a:xfrm>
            <a:off x="882650" y="334963"/>
            <a:ext cx="7667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endParaRPr lang="cs-CZ" altLang="cs-CZ" sz="2000" b="1">
              <a:solidFill>
                <a:srgbClr val="6F51A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814388" y="363538"/>
            <a:ext cx="7667625" cy="492125"/>
          </a:xfrm>
        </p:spPr>
        <p:txBody>
          <a:bodyPr/>
          <a:lstStyle/>
          <a:p>
            <a:r>
              <a:rPr lang="cs-CZ" altLang="cs-CZ" sz="2400" b="1" dirty="0" smtClean="0">
                <a:latin typeface="Arial" panose="020B0604020202020204" pitchFamily="34" charset="0"/>
              </a:rPr>
              <a:t>Časový průběh teplot v obvodové stěně (orientace – Jih) </a:t>
            </a:r>
            <a:br>
              <a:rPr lang="cs-CZ" altLang="cs-CZ" sz="2400" b="1" dirty="0" smtClean="0">
                <a:latin typeface="Arial" panose="020B0604020202020204" pitchFamily="34" charset="0"/>
              </a:rPr>
            </a:br>
            <a:r>
              <a:rPr lang="cs-CZ" altLang="cs-CZ" sz="2400" b="1" dirty="0" smtClean="0">
                <a:latin typeface="Arial" panose="020B0604020202020204" pitchFamily="34" charset="0"/>
              </a:rPr>
              <a:t>v průběhu 48 hodin v letním období</a:t>
            </a: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Zástupný symbol pro číslo snímku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EBAB19"/>
              </a:buClr>
              <a:buFont typeface="Wingdings" panose="05000000000000000000" pitchFamily="2" charset="2"/>
              <a:buChar char="§"/>
              <a:defRPr sz="2800">
                <a:solidFill>
                  <a:srgbClr val="414042"/>
                </a:solidFill>
                <a:latin typeface="Cillian" charset="0"/>
              </a:defRPr>
            </a:lvl1pPr>
            <a:lvl2pPr marL="742950" indent="-285750">
              <a:spcBef>
                <a:spcPct val="20000"/>
              </a:spcBef>
              <a:buClr>
                <a:srgbClr val="6F51A1"/>
              </a:buClr>
              <a:buFont typeface="Wingdings" panose="05000000000000000000" pitchFamily="2" charset="2"/>
              <a:buChar char="§"/>
              <a:defRPr sz="2400">
                <a:solidFill>
                  <a:srgbClr val="414042"/>
                </a:solidFill>
                <a:latin typeface="Cillian" charset="0"/>
              </a:defRPr>
            </a:lvl2pPr>
            <a:lvl3pPr marL="1143000" indent="-228600">
              <a:spcBef>
                <a:spcPct val="20000"/>
              </a:spcBef>
              <a:buClr>
                <a:srgbClr val="EBAB19"/>
              </a:buClr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  <a:latin typeface="Cillian" charset="0"/>
              </a:defRPr>
            </a:lvl3pPr>
            <a:lvl4pPr marL="1600200" indent="-228600">
              <a:spcBef>
                <a:spcPct val="20000"/>
              </a:spcBef>
              <a:buClr>
                <a:srgbClr val="6F51A1"/>
              </a:buClr>
              <a:buFont typeface="Wingdings" panose="05000000000000000000" pitchFamily="2" charset="2"/>
              <a:buChar char="§"/>
              <a:defRPr sz="1600">
                <a:solidFill>
                  <a:srgbClr val="414042"/>
                </a:solidFill>
                <a:latin typeface="Cillian" charset="0"/>
              </a:defRPr>
            </a:lvl4pPr>
            <a:lvl5pPr marL="2057400" indent="-228600">
              <a:spcBef>
                <a:spcPct val="20000"/>
              </a:spcBef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D6D9C0A-69C2-4752-A2A2-2554B01F73CF}" type="slidenum">
              <a:rPr lang="cs-CZ" altLang="cs-CZ" sz="1000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35</a:t>
            </a:fld>
            <a:endParaRPr lang="cs-CZ" altLang="cs-CZ" sz="1000" smtClean="0">
              <a:solidFill>
                <a:srgbClr val="898989"/>
              </a:solidFill>
            </a:endParaRPr>
          </a:p>
        </p:txBody>
      </p:sp>
      <p:sp>
        <p:nvSpPr>
          <p:cNvPr id="25604" name="Zástupný symbol pro obsah 2"/>
          <p:cNvSpPr txBox="1">
            <a:spLocks/>
          </p:cNvSpPr>
          <p:nvPr/>
        </p:nvSpPr>
        <p:spPr bwMode="auto">
          <a:xfrm>
            <a:off x="1127609" y="4403725"/>
            <a:ext cx="84804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EBAB19"/>
              </a:buClr>
              <a:buFont typeface="Wingdings" panose="05000000000000000000" pitchFamily="2" charset="2"/>
              <a:buChar char="§"/>
              <a:defRPr sz="2800">
                <a:solidFill>
                  <a:srgbClr val="414042"/>
                </a:solidFill>
                <a:latin typeface="Cillian" charset="0"/>
              </a:defRPr>
            </a:lvl1pPr>
            <a:lvl2pPr marL="742950" indent="-285750">
              <a:spcBef>
                <a:spcPct val="20000"/>
              </a:spcBef>
              <a:buClr>
                <a:srgbClr val="6F51A1"/>
              </a:buClr>
              <a:buFont typeface="Wingdings" panose="05000000000000000000" pitchFamily="2" charset="2"/>
              <a:buChar char="§"/>
              <a:defRPr sz="2400">
                <a:solidFill>
                  <a:srgbClr val="414042"/>
                </a:solidFill>
                <a:latin typeface="Cillian" charset="0"/>
              </a:defRPr>
            </a:lvl2pPr>
            <a:lvl3pPr marL="1143000" indent="-228600">
              <a:spcBef>
                <a:spcPct val="20000"/>
              </a:spcBef>
              <a:buClr>
                <a:srgbClr val="EBAB19"/>
              </a:buClr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  <a:latin typeface="Cillian" charset="0"/>
              </a:defRPr>
            </a:lvl3pPr>
            <a:lvl4pPr marL="1600200" indent="-228600">
              <a:spcBef>
                <a:spcPct val="20000"/>
              </a:spcBef>
              <a:buClr>
                <a:srgbClr val="6F51A1"/>
              </a:buClr>
              <a:buFont typeface="Wingdings" panose="05000000000000000000" pitchFamily="2" charset="2"/>
              <a:buChar char="§"/>
              <a:defRPr sz="1600">
                <a:solidFill>
                  <a:srgbClr val="414042"/>
                </a:solidFill>
                <a:latin typeface="Cillian" charset="0"/>
              </a:defRPr>
            </a:lvl4pPr>
            <a:lvl5pPr marL="2057400" indent="-228600">
              <a:spcBef>
                <a:spcPct val="20000"/>
              </a:spcBef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AB19"/>
              </a:buClr>
              <a:buFont typeface="Wingdings" panose="05000000000000000000" pitchFamily="2" charset="2"/>
              <a:buChar char="§"/>
              <a:defRPr sz="1400">
                <a:solidFill>
                  <a:srgbClr val="414042"/>
                </a:solidFill>
                <a:latin typeface="Cillian" charset="0"/>
              </a:defRPr>
            </a:lvl9pPr>
          </a:lstStyle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605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135393"/>
              </p:ext>
            </p:extLst>
          </p:nvPr>
        </p:nvGraphicFramePr>
        <p:xfrm>
          <a:off x="6108286" y="1101725"/>
          <a:ext cx="1914525" cy="193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name="CorelDRAW" r:id="rId3" imgW="3440880" imgH="3474000" progId="">
                  <p:embed/>
                </p:oleObj>
              </mc:Choice>
              <mc:Fallback>
                <p:oleObj name="CorelDRAW" r:id="rId3" imgW="3440880" imgH="347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286" y="1101725"/>
                        <a:ext cx="1914525" cy="19319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7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071563"/>
            <a:ext cx="546258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30638"/>
            <a:ext cx="5522912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45853" r="48265" b="15117"/>
          <a:stretch>
            <a:fillRect/>
          </a:stretch>
        </p:blipFill>
        <p:spPr bwMode="auto">
          <a:xfrm>
            <a:off x="5937250" y="3922513"/>
            <a:ext cx="2841901" cy="20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8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232741"/>
            <a:ext cx="7667625" cy="492125"/>
          </a:xfrm>
        </p:spPr>
        <p:txBody>
          <a:bodyPr/>
          <a:lstStyle/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Výsledky dynamického simulačního výpočtu časových průběhů teplot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stěně symetricky zatížené skokovou změnou povrchové teploty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724226"/>
              </p:ext>
            </p:extLst>
          </p:nvPr>
        </p:nvGraphicFramePr>
        <p:xfrm>
          <a:off x="1848681" y="1031113"/>
          <a:ext cx="5189253" cy="22388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91597"/>
                <a:gridCol w="903954"/>
                <a:gridCol w="985058"/>
                <a:gridCol w="985058"/>
                <a:gridCol w="823586"/>
              </a:tblGrid>
              <a:tr h="223886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Stavební materiál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Materiálové charakteristiky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716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Objemová hmotnost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Měrná tepelná kapacita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Součinitel tepelné vodivosti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Součinitel teplotní vodivosti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8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[kg/m</a:t>
                      </a:r>
                      <a:r>
                        <a:rPr lang="en-US" sz="10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]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 [J/(kg K)]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[W/(m K)]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[m</a:t>
                      </a:r>
                      <a:r>
                        <a:rPr lang="en-US" sz="10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/s]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8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železobeton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6,45 </a:t>
                      </a: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10</a:t>
                      </a:r>
                      <a:r>
                        <a:rPr lang="cs-CZ" sz="10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77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děrovaná cihla (zdivo)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2,8 </a:t>
                      </a: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10</a:t>
                      </a:r>
                      <a:r>
                        <a:rPr lang="cs-CZ" sz="10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8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minerální vlákno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3,97 </a:t>
                      </a: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10</a:t>
                      </a:r>
                      <a:r>
                        <a:rPr lang="cs-CZ" sz="10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8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dřevovlákno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0,91 </a:t>
                      </a: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10</a:t>
                      </a:r>
                      <a:r>
                        <a:rPr lang="cs-CZ" sz="10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www.fast.vsb.cz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1222F3-1F49-42DE-B5C8-4017A45CE9AE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8" y="3647660"/>
            <a:ext cx="2779732" cy="238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84" y="3647661"/>
            <a:ext cx="2779732" cy="23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647661"/>
            <a:ext cx="2779731" cy="23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261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b="1" dirty="0" smtClean="0">
                <a:solidFill>
                  <a:srgbClr val="7030A0"/>
                </a:solidFill>
                <a:latin typeface="Arial" charset="0"/>
              </a:rPr>
              <a:t>Měření hustoty tepelného toku obvodovou stěnou </a:t>
            </a:r>
            <a:br>
              <a:rPr lang="cs-CZ" sz="2000" b="1" dirty="0" smtClean="0">
                <a:solidFill>
                  <a:srgbClr val="7030A0"/>
                </a:solidFill>
                <a:latin typeface="Arial" charset="0"/>
              </a:rPr>
            </a:br>
            <a:r>
              <a:rPr lang="cs-CZ" sz="2000" b="1" dirty="0" smtClean="0">
                <a:solidFill>
                  <a:srgbClr val="7030A0"/>
                </a:solidFill>
                <a:latin typeface="Arial" charset="0"/>
              </a:rPr>
              <a:t>a odvození součinitele prostupu tepla </a:t>
            </a:r>
            <a:r>
              <a:rPr lang="cs-CZ" sz="2000" b="1" dirty="0" smtClean="0">
                <a:latin typeface="Arial" charset="0"/>
              </a:rPr>
              <a:t/>
            </a:r>
            <a:br>
              <a:rPr lang="cs-CZ" sz="2000" b="1" dirty="0" smtClean="0">
                <a:latin typeface="Arial" charset="0"/>
              </a:rPr>
            </a:br>
            <a:endParaRPr lang="cs-CZ" sz="2000" b="1" dirty="0" smtClean="0">
              <a:latin typeface="Arial" charset="0"/>
            </a:endParaRPr>
          </a:p>
        </p:txBody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>
              <a:latin typeface="Cillian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3" y="1878013"/>
            <a:ext cx="389255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/>
          <a:srcRect t="2228"/>
          <a:stretch>
            <a:fillRect/>
          </a:stretch>
        </p:blipFill>
        <p:spPr bwMode="auto">
          <a:xfrm>
            <a:off x="4578350" y="973138"/>
            <a:ext cx="4121150" cy="258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/>
          <a:srcRect l="29457" t="36372" r="23367" b="27858"/>
          <a:stretch>
            <a:fillRect/>
          </a:stretch>
        </p:blipFill>
        <p:spPr bwMode="auto">
          <a:xfrm>
            <a:off x="4324350" y="3825875"/>
            <a:ext cx="4600575" cy="261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193675" y="5581650"/>
          <a:ext cx="40195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4" name="Rovnice" r:id="rId6" imgW="3810000" imgH="444500" progId="Equation.3">
                  <p:embed/>
                </p:oleObj>
              </mc:Choice>
              <mc:Fallback>
                <p:oleObj name="Rovnice" r:id="rId6" imgW="3810000" imgH="4445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" y="5581650"/>
                        <a:ext cx="4019550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/>
          <p:cNvSpPr>
            <a:spLocks noGrp="1"/>
          </p:cNvSpPr>
          <p:nvPr>
            <p:ph type="title" idx="4294967295"/>
          </p:nvPr>
        </p:nvSpPr>
        <p:spPr>
          <a:xfrm>
            <a:off x="401638" y="1997075"/>
            <a:ext cx="6080125" cy="1655763"/>
          </a:xfrm>
        </p:spPr>
        <p:txBody>
          <a:bodyPr/>
          <a:lstStyle/>
          <a:p>
            <a:pPr algn="r" eaLnBrk="1" hangingPunct="1"/>
            <a:r>
              <a:rPr lang="pl-PL" sz="4800" b="1" smtClean="0">
                <a:solidFill>
                  <a:srgbClr val="EBAB19"/>
                </a:solidFill>
                <a:latin typeface="Arial" charset="0"/>
              </a:rPr>
              <a:t>Průběh výstavby</a:t>
            </a:r>
            <a:endParaRPr lang="cs-CZ" sz="4800" b="1" smtClean="0">
              <a:solidFill>
                <a:srgbClr val="EBAB19"/>
              </a:solidFill>
              <a:latin typeface="Arial" charset="0"/>
            </a:endParaRPr>
          </a:p>
        </p:txBody>
      </p:sp>
      <p:sp>
        <p:nvSpPr>
          <p:cNvPr id="3" name="Zástupný symbol pro číslo snímku 2"/>
          <p:cNvSpPr txBox="1">
            <a:spLocks noGrp="1"/>
          </p:cNvSpPr>
          <p:nvPr/>
        </p:nvSpPr>
        <p:spPr>
          <a:xfrm>
            <a:off x="107950" y="6634163"/>
            <a:ext cx="112713" cy="15240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A930120-97B3-4FDB-849C-5B1F535120C3}" type="slidenum"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38915" name="Zástupný symbol pro text 3"/>
          <p:cNvSpPr>
            <a:spLocks noGrp="1"/>
          </p:cNvSpPr>
          <p:nvPr>
            <p:ph type="body" sz="quarter" idx="4294967295"/>
          </p:nvPr>
        </p:nvSpPr>
        <p:spPr>
          <a:xfrm>
            <a:off x="0" y="-463550"/>
            <a:ext cx="1271588" cy="2743200"/>
          </a:xfrm>
        </p:spPr>
        <p:txBody>
          <a:bodyPr wrap="none" anchor="ctr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sz="18000" smtClean="0">
                <a:solidFill>
                  <a:srgbClr val="B5A3CB"/>
                </a:solidFill>
                <a:latin typeface="Arial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smtClean="0">
                <a:solidFill>
                  <a:srgbClr val="7030A0"/>
                </a:solidFill>
                <a:latin typeface="Arial" charset="0"/>
                <a:cs typeface="Arial" charset="0"/>
              </a:rPr>
              <a:t>Fotodokumentace z výstavby PD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39939" name="Picture 8"/>
          <p:cNvPicPr>
            <a:picLocks noChangeAspect="1" noChangeArrowheads="1"/>
          </p:cNvPicPr>
          <p:nvPr/>
        </p:nvPicPr>
        <p:blipFill>
          <a:blip r:embed="rId2"/>
          <a:srcRect l="21263" t="26459" r="22630" b="13417"/>
          <a:stretch>
            <a:fillRect/>
          </a:stretch>
        </p:blipFill>
        <p:spPr bwMode="auto">
          <a:xfrm>
            <a:off x="395288" y="1125538"/>
            <a:ext cx="5113337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3"/>
          <a:srcRect l="22148" t="27980" r="22331" b="13437"/>
          <a:stretch>
            <a:fillRect/>
          </a:stretch>
        </p:blipFill>
        <p:spPr bwMode="auto">
          <a:xfrm>
            <a:off x="3635375" y="3141663"/>
            <a:ext cx="51117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3"/>
          </p:nvPr>
        </p:nvSpPr>
        <p:spPr>
          <a:xfrm>
            <a:off x="107950" y="6634163"/>
            <a:ext cx="69850" cy="152400"/>
          </a:xfrm>
        </p:spPr>
        <p:txBody>
          <a:bodyPr/>
          <a:lstStyle/>
          <a:p>
            <a:pPr>
              <a:defRPr/>
            </a:pPr>
            <a:fld id="{DD0EA47C-5D11-4A03-A3FE-F0BD7C9BA954}" type="slidenum">
              <a:rPr lang="cs-CZ"/>
              <a:pPr>
                <a:defRPr/>
              </a:pPr>
              <a:t>4</a:t>
            </a:fld>
            <a:endParaRPr lang="cs-CZ" dirty="0"/>
          </a:p>
        </p:txBody>
      </p:sp>
      <p:sp>
        <p:nvSpPr>
          <p:cNvPr id="13314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2400" b="1" dirty="0" smtClean="0">
                <a:solidFill>
                  <a:srgbClr val="7030A0"/>
                </a:solidFill>
                <a:latin typeface="Arial" charset="0"/>
              </a:rPr>
              <a:t>Popis objektu</a:t>
            </a:r>
            <a:endParaRPr lang="cs-CZ" sz="2400" b="1" dirty="0" smtClean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www.</a:t>
            </a:r>
            <a:r>
              <a:rPr lang="cs-CZ" err="1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fast.vsb.cz</a:t>
            </a:r>
            <a:endParaRPr lang="cs-CZ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13316" name="Zástupný symbol pro text 5"/>
          <p:cNvSpPr>
            <a:spLocks noGrp="1"/>
          </p:cNvSpPr>
          <p:nvPr>
            <p:ph type="body" sz="quarter" idx="12"/>
          </p:nvPr>
        </p:nvSpPr>
        <p:spPr>
          <a:xfrm>
            <a:off x="446088" y="1073150"/>
            <a:ext cx="8278812" cy="5340350"/>
          </a:xfrm>
        </p:spPr>
        <p:txBody>
          <a:bodyPr/>
          <a:lstStyle/>
          <a:p>
            <a:pPr eaLnBrk="1" hangingPunct="1"/>
            <a:r>
              <a:rPr lang="cs-CZ" sz="1800" smtClean="0">
                <a:solidFill>
                  <a:schemeClr val="tx1"/>
                </a:solidFill>
                <a:latin typeface="Arial" charset="0"/>
              </a:rPr>
              <a:t>Výzkumné a inovační centrum MSDK  = experimentální pasivní dům na bázi dřeva </a:t>
            </a:r>
          </a:p>
          <a:p>
            <a:pPr eaLnBrk="1" hangingPunct="1"/>
            <a:r>
              <a:rPr lang="cs-CZ" sz="1800" smtClean="0">
                <a:solidFill>
                  <a:schemeClr val="tx1"/>
                </a:solidFill>
                <a:latin typeface="Arial" charset="0"/>
              </a:rPr>
              <a:t>Investor stavby – Moravskoslezský dřevařský klastr, o.s.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smtClean="0">
                <a:solidFill>
                  <a:schemeClr val="tx1"/>
                </a:solidFill>
                <a:latin typeface="Arial" charset="0"/>
              </a:rPr>
              <a:t>	Dodavatel stavby: RD Rýmařov, realizace stavby 2011 - 2012</a:t>
            </a:r>
          </a:p>
          <a:p>
            <a:pPr eaLnBrk="1" hangingPunct="1"/>
            <a:r>
              <a:rPr lang="cs-CZ" sz="1800" smtClean="0">
                <a:solidFill>
                  <a:schemeClr val="tx1"/>
                </a:solidFill>
                <a:latin typeface="Arial" charset="0"/>
              </a:rPr>
              <a:t>Fakulta stavební VŠB -TU Ostrava: člen klastru, pro stavbu poskytla pozemek v areálu FAST</a:t>
            </a:r>
          </a:p>
        </p:txBody>
      </p:sp>
      <p:pic>
        <p:nvPicPr>
          <p:cNvPr id="13317" name="Picture 6" descr="2012-09-11 (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3289300"/>
            <a:ext cx="40163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2012-09-11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0738" y="3289300"/>
            <a:ext cx="3998912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084638" y="6400800"/>
            <a:ext cx="123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/>
              <a:t>Zdroj foto: RD Rýmařov</a:t>
            </a:r>
          </a:p>
        </p:txBody>
      </p:sp>
      <p:pic>
        <p:nvPicPr>
          <p:cNvPr id="13320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6288" y="1390650"/>
            <a:ext cx="15843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smtClean="0">
                <a:solidFill>
                  <a:schemeClr val="folHlink"/>
                </a:solidFill>
                <a:latin typeface="Arial" charset="0"/>
              </a:rPr>
              <a:t>Fotodokumentace z výstavby PD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/>
          <a:srcRect l="21263" t="28354" r="23216" b="14000"/>
          <a:stretch>
            <a:fillRect/>
          </a:stretch>
        </p:blipFill>
        <p:spPr bwMode="auto">
          <a:xfrm>
            <a:off x="395288" y="981075"/>
            <a:ext cx="4967287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3"/>
          <a:srcRect l="25690" t="27396" r="25885" b="14958"/>
          <a:stretch>
            <a:fillRect/>
          </a:stretch>
        </p:blipFill>
        <p:spPr bwMode="auto">
          <a:xfrm>
            <a:off x="3708400" y="2852738"/>
            <a:ext cx="5111750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/>
          <a:srcRect l="25404" t="29292" r="26172" b="14021"/>
          <a:stretch>
            <a:fillRect/>
          </a:stretch>
        </p:blipFill>
        <p:spPr bwMode="auto">
          <a:xfrm>
            <a:off x="395288" y="1196975"/>
            <a:ext cx="439261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/>
          <a:srcRect l="25990" t="27417" r="26758" b="14000"/>
          <a:stretch>
            <a:fillRect/>
          </a:stretch>
        </p:blipFill>
        <p:spPr bwMode="auto">
          <a:xfrm>
            <a:off x="3708400" y="2708275"/>
            <a:ext cx="51117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042988" y="361950"/>
            <a:ext cx="7667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cs-CZ" altLang="cs-CZ" sz="2000" b="1">
                <a:solidFill>
                  <a:schemeClr val="folHlink"/>
                </a:solidFill>
              </a:rPr>
              <a:t>Fotodokumentace z výstavby 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/>
          <a:srcRect l="24805" t="28334" r="25572" b="14021"/>
          <a:stretch>
            <a:fillRect/>
          </a:stretch>
        </p:blipFill>
        <p:spPr bwMode="auto">
          <a:xfrm>
            <a:off x="1331913" y="1412875"/>
            <a:ext cx="6049962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1042988" y="361950"/>
            <a:ext cx="7667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cs-CZ" altLang="cs-CZ" sz="2000" b="1">
                <a:solidFill>
                  <a:schemeClr val="folHlink"/>
                </a:solidFill>
              </a:rPr>
              <a:t>Fotodokumentace z výstavby 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 l="24805" t="28334" r="26172" b="14021"/>
          <a:stretch>
            <a:fillRect/>
          </a:stretch>
        </p:blipFill>
        <p:spPr bwMode="auto">
          <a:xfrm>
            <a:off x="323850" y="1052513"/>
            <a:ext cx="540067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3"/>
          <a:srcRect l="27174" t="28000" r="26172" b="13417"/>
          <a:stretch>
            <a:fillRect/>
          </a:stretch>
        </p:blipFill>
        <p:spPr bwMode="auto">
          <a:xfrm>
            <a:off x="4284663" y="2997200"/>
            <a:ext cx="4608512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2"/>
          <p:cNvSpPr>
            <a:spLocks noChangeArrowheads="1"/>
          </p:cNvSpPr>
          <p:nvPr/>
        </p:nvSpPr>
        <p:spPr bwMode="auto">
          <a:xfrm>
            <a:off x="1042988" y="361950"/>
            <a:ext cx="7667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cs-CZ" altLang="cs-CZ" sz="2000" b="1">
                <a:solidFill>
                  <a:schemeClr val="folHlink"/>
                </a:solidFill>
              </a:rPr>
              <a:t>Fotodokumentace z výstavby 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/>
          <a:srcRect l="21550" t="25520" r="22929" b="14000"/>
          <a:stretch>
            <a:fillRect/>
          </a:stretch>
        </p:blipFill>
        <p:spPr bwMode="auto">
          <a:xfrm>
            <a:off x="1187450" y="1196975"/>
            <a:ext cx="67691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1042988" y="361950"/>
            <a:ext cx="7667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cs-CZ" altLang="cs-CZ" sz="2000" b="1">
                <a:solidFill>
                  <a:schemeClr val="folHlink"/>
                </a:solidFill>
              </a:rPr>
              <a:t>Fotodokumentace z výstavby 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/>
          <a:srcRect l="22148" t="27396" r="22331" b="14021"/>
          <a:stretch>
            <a:fillRect/>
          </a:stretch>
        </p:blipFill>
        <p:spPr bwMode="auto">
          <a:xfrm>
            <a:off x="179388" y="981075"/>
            <a:ext cx="48958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3"/>
          <a:srcRect l="21861" t="28937" r="22618" b="14729"/>
          <a:stretch>
            <a:fillRect/>
          </a:stretch>
        </p:blipFill>
        <p:spPr bwMode="auto">
          <a:xfrm>
            <a:off x="3527425" y="3141663"/>
            <a:ext cx="56165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Rectangle 2"/>
          <p:cNvSpPr>
            <a:spLocks noChangeArrowheads="1"/>
          </p:cNvSpPr>
          <p:nvPr/>
        </p:nvSpPr>
        <p:spPr bwMode="auto">
          <a:xfrm>
            <a:off x="1042988" y="361950"/>
            <a:ext cx="7667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cs-CZ" altLang="cs-CZ" sz="2000" b="1">
                <a:solidFill>
                  <a:schemeClr val="folHlink"/>
                </a:solidFill>
              </a:rPr>
              <a:t>Fotodokumentace z výstavby 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/>
          <a:srcRect l="20964" t="28334" r="23320" b="14021"/>
          <a:stretch>
            <a:fillRect/>
          </a:stretch>
        </p:blipFill>
        <p:spPr bwMode="auto">
          <a:xfrm>
            <a:off x="1187450" y="1341438"/>
            <a:ext cx="679291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2"/>
          <p:cNvSpPr>
            <a:spLocks noChangeArrowheads="1"/>
          </p:cNvSpPr>
          <p:nvPr/>
        </p:nvSpPr>
        <p:spPr bwMode="auto">
          <a:xfrm>
            <a:off x="1042988" y="361950"/>
            <a:ext cx="7667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cs-CZ" altLang="cs-CZ" sz="2000" b="1">
                <a:solidFill>
                  <a:schemeClr val="folHlink"/>
                </a:solidFill>
              </a:rPr>
              <a:t>Fotodokumentace z výstavby 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000" b="1" smtClean="0">
                <a:solidFill>
                  <a:schemeClr val="folHlink"/>
                </a:solidFill>
                <a:latin typeface="Arial" charset="0"/>
              </a:rPr>
              <a:t>Měření průvzdušnosti obálky Blower-door testem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/>
          <a:srcRect l="21550" t="28000" r="23828" b="13396"/>
          <a:stretch>
            <a:fillRect/>
          </a:stretch>
        </p:blipFill>
        <p:spPr bwMode="auto">
          <a:xfrm>
            <a:off x="1187450" y="1412875"/>
            <a:ext cx="6659563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smtClean="0">
                <a:solidFill>
                  <a:schemeClr val="bg2"/>
                </a:solidFill>
                <a:latin typeface="Cillian"/>
              </a:rPr>
              <a:t>Fotodokumentace z výstavby PD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>
              <a:latin typeface="Cillian"/>
            </a:endParaRP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/>
          <a:srcRect l="14763" t="18512" r="17513" b="16536"/>
          <a:stretch>
            <a:fillRect/>
          </a:stretch>
        </p:blipFill>
        <p:spPr bwMode="auto">
          <a:xfrm>
            <a:off x="388938" y="674688"/>
            <a:ext cx="4884737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 descr="2012-09-11 (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8238" y="3143250"/>
            <a:ext cx="5172075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>
                <a:latin typeface="Arial" charset="0"/>
              </a:rPr>
              <a:t/>
            </a:r>
            <a:br>
              <a:rPr lang="cs-CZ" sz="2800" b="1" smtClean="0">
                <a:latin typeface="Arial" charset="0"/>
              </a:rPr>
            </a:br>
            <a:r>
              <a:rPr lang="cs-CZ" sz="2800" b="1" smtClean="0">
                <a:latin typeface="Arial" charset="0"/>
              </a:rPr>
              <a:t>Závěry</a:t>
            </a:r>
            <a:br>
              <a:rPr lang="cs-CZ" sz="2800" b="1" smtClean="0">
                <a:latin typeface="Arial" charset="0"/>
              </a:rPr>
            </a:br>
            <a:endParaRPr lang="cs-CZ" sz="2800" b="1" smtClean="0">
              <a:latin typeface="Arial" charset="0"/>
            </a:endParaRP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smtClean="0">
                <a:latin typeface="Arial" charset="0"/>
              </a:rPr>
              <a:t>Dosažené výsledky experimentálního měření průběhů teplot uvnitř obvodových konstrukcí dřevostavby zatím prokazují pozitivní vliv použitého izolačního materiálu s vyšší měrnou tepelnou kapacitou na eliminaci tepelné zátěže konstrukcí v letním období. </a:t>
            </a:r>
          </a:p>
          <a:p>
            <a:r>
              <a:rPr lang="cs-CZ" sz="2400" smtClean="0">
                <a:latin typeface="Arial" charset="0"/>
              </a:rPr>
              <a:t>V zimním období se sledováním teplot  a vlhkostí uvnitř stavebních konstrukcí zatím prokázalo, že nedochází v konstrukcích ke kondenzaci vodní páry. </a:t>
            </a:r>
          </a:p>
          <a:p>
            <a:r>
              <a:rPr lang="cs-CZ" sz="2400" smtClean="0">
                <a:latin typeface="Arial" charset="0"/>
              </a:rPr>
              <a:t>Na základě dlouhodobějších provedených měření hustoty tepelného toku a teplot bude možné odvodit součinitel prostupu tepla konstrukcí a porovnat výsledky teoretických předpokladů s reálnými naměřenými hodnotami.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3"/>
          </p:nvPr>
        </p:nvSpPr>
        <p:spPr>
          <a:xfrm>
            <a:off x="107950" y="6634163"/>
            <a:ext cx="73025" cy="152400"/>
          </a:xfrm>
        </p:spPr>
        <p:txBody>
          <a:bodyPr/>
          <a:lstStyle/>
          <a:p>
            <a:pPr>
              <a:defRPr/>
            </a:pPr>
            <a:fld id="{0B12D5E0-6751-47CC-9039-DE8F7141EBCB}" type="slidenum">
              <a:rPr lang="cs-CZ"/>
              <a:pPr>
                <a:defRPr/>
              </a:pPr>
              <a:t>5</a:t>
            </a:fld>
            <a:endParaRPr lang="cs-CZ" dirty="0"/>
          </a:p>
        </p:txBody>
      </p:sp>
      <p:sp>
        <p:nvSpPr>
          <p:cNvPr id="18434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2400" b="1" smtClean="0">
                <a:solidFill>
                  <a:srgbClr val="9900CC"/>
                </a:solidFill>
                <a:latin typeface="Arial" charset="0"/>
              </a:rPr>
              <a:t>Dispozice - 1. nadzemní podlaží</a:t>
            </a:r>
            <a:endParaRPr lang="cs-CZ" sz="2400" b="1" smtClean="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www.</a:t>
            </a:r>
            <a:r>
              <a:rPr lang="cs-CZ" err="1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fast.vsb.cz</a:t>
            </a:r>
            <a:endParaRPr lang="cs-CZ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18436" name="Zástupný symbol pro text 5"/>
          <p:cNvSpPr>
            <a:spLocks noGrp="1"/>
          </p:cNvSpPr>
          <p:nvPr>
            <p:ph type="body" sz="quarter" idx="12"/>
          </p:nvPr>
        </p:nvSpPr>
        <p:spPr>
          <a:xfrm>
            <a:off x="490538" y="1116013"/>
            <a:ext cx="8278812" cy="5457825"/>
          </a:xfrm>
        </p:spPr>
        <p:txBody>
          <a:bodyPr/>
          <a:lstStyle/>
          <a:p>
            <a:pPr eaLnBrk="1" hangingPunct="1"/>
            <a:endParaRPr lang="cs-CZ" sz="1800" smtClean="0">
              <a:latin typeface="Cillian"/>
            </a:endParaRPr>
          </a:p>
        </p:txBody>
      </p:sp>
      <p:pic>
        <p:nvPicPr>
          <p:cNvPr id="18437" name="Obrázek 7"/>
          <p:cNvPicPr>
            <a:picLocks noChangeAspect="1"/>
          </p:cNvPicPr>
          <p:nvPr/>
        </p:nvPicPr>
        <p:blipFill>
          <a:blip r:embed="rId2"/>
          <a:srcRect l="14815" t="6514" r="14554" b="3934"/>
          <a:stretch>
            <a:fillRect/>
          </a:stretch>
        </p:blipFill>
        <p:spPr bwMode="auto">
          <a:xfrm>
            <a:off x="608013" y="820738"/>
            <a:ext cx="7750175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Nadpis 1"/>
          <p:cNvSpPr>
            <a:spLocks noGrp="1"/>
          </p:cNvSpPr>
          <p:nvPr>
            <p:ph type="title" idx="4294967295"/>
          </p:nvPr>
        </p:nvSpPr>
        <p:spPr>
          <a:xfrm>
            <a:off x="1073150" y="1997075"/>
            <a:ext cx="6080125" cy="1655763"/>
          </a:xfrm>
        </p:spPr>
        <p:txBody>
          <a:bodyPr/>
          <a:lstStyle/>
          <a:p>
            <a:pPr algn="r" eaLnBrk="1" hangingPunct="1"/>
            <a:r>
              <a:rPr lang="pl-PL" sz="4800" b="1" smtClean="0">
                <a:solidFill>
                  <a:srgbClr val="EBAB19"/>
                </a:solidFill>
                <a:latin typeface="Arial" charset="0"/>
              </a:rPr>
              <a:t>Děkuji Vám </a:t>
            </a:r>
            <a:br>
              <a:rPr lang="pl-PL" sz="4800" b="1" smtClean="0">
                <a:solidFill>
                  <a:srgbClr val="EBAB19"/>
                </a:solidFill>
                <a:latin typeface="Arial" charset="0"/>
              </a:rPr>
            </a:br>
            <a:r>
              <a:rPr lang="pl-PL" sz="4800" b="1" smtClean="0">
                <a:solidFill>
                  <a:srgbClr val="EBAB19"/>
                </a:solidFill>
                <a:latin typeface="Arial" charset="0"/>
              </a:rPr>
              <a:t>za pozornost</a:t>
            </a:r>
            <a:endParaRPr lang="cs-CZ" sz="4800" b="1" smtClean="0">
              <a:solidFill>
                <a:srgbClr val="EBAB19"/>
              </a:solidFill>
              <a:latin typeface="Arial" charset="0"/>
            </a:endParaRPr>
          </a:p>
        </p:txBody>
      </p:sp>
      <p:sp>
        <p:nvSpPr>
          <p:cNvPr id="3" name="Zástupný symbol pro číslo snímku 2"/>
          <p:cNvSpPr txBox="1">
            <a:spLocks noGrp="1"/>
          </p:cNvSpPr>
          <p:nvPr/>
        </p:nvSpPr>
        <p:spPr>
          <a:xfrm>
            <a:off x="107950" y="6634163"/>
            <a:ext cx="147638" cy="15240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A0CE6FD-B3E2-4A37-A5B5-5E88C6367E8A}" type="slidenum"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 txBox="1">
            <a:spLocks noGrp="1"/>
          </p:cNvSpPr>
          <p:nvPr/>
        </p:nvSpPr>
        <p:spPr>
          <a:xfrm>
            <a:off x="107950" y="6634163"/>
            <a:ext cx="76200" cy="15240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7384058-734D-4A27-915A-73E4F3F47800}" type="slidenum"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19458" name="Nadpis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sz="2400" b="1" smtClean="0">
                <a:solidFill>
                  <a:srgbClr val="9900CC"/>
                </a:solidFill>
                <a:latin typeface="Arial" charset="0"/>
              </a:rPr>
              <a:t>Dispozice - 2. nadzemní podlaží</a:t>
            </a:r>
            <a:endParaRPr lang="cs-CZ" sz="2400" b="1" smtClean="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/>
        </p:nvSpPr>
        <p:spPr>
          <a:xfrm>
            <a:off x="6146800" y="6632575"/>
            <a:ext cx="2886075" cy="153988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00" dirty="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www.</a:t>
            </a:r>
            <a:r>
              <a:rPr lang="cs-CZ" sz="1000" dirty="0" err="1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fast.vsb.cz</a:t>
            </a:r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19460" name="Zástupný symbol pro text 5"/>
          <p:cNvSpPr>
            <a:spLocks noGrp="1"/>
          </p:cNvSpPr>
          <p:nvPr>
            <p:ph type="body" sz="quarter" idx="4294967295"/>
          </p:nvPr>
        </p:nvSpPr>
        <p:spPr>
          <a:xfrm>
            <a:off x="490538" y="1116013"/>
            <a:ext cx="8278812" cy="5457825"/>
          </a:xfrm>
        </p:spPr>
        <p:txBody>
          <a:bodyPr/>
          <a:lstStyle/>
          <a:p>
            <a:pPr eaLnBrk="1" hangingPunct="1"/>
            <a:endParaRPr lang="cs-CZ" sz="1800" smtClean="0">
              <a:latin typeface="Cillian"/>
            </a:endParaRPr>
          </a:p>
        </p:txBody>
      </p:sp>
      <p:pic>
        <p:nvPicPr>
          <p:cNvPr id="19461" name="Obrázek 4"/>
          <p:cNvPicPr>
            <a:picLocks noChangeAspect="1"/>
          </p:cNvPicPr>
          <p:nvPr/>
        </p:nvPicPr>
        <p:blipFill>
          <a:blip r:embed="rId2"/>
          <a:srcRect l="15245" t="7666" r="17639" b="4855"/>
          <a:stretch>
            <a:fillRect/>
          </a:stretch>
        </p:blipFill>
        <p:spPr bwMode="auto">
          <a:xfrm>
            <a:off x="774700" y="949325"/>
            <a:ext cx="7345363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cs-CZ" sz="2400" b="1" smtClean="0">
                <a:solidFill>
                  <a:srgbClr val="9900CC"/>
                </a:solidFill>
                <a:latin typeface="Arial" charset="0"/>
              </a:rPr>
              <a:t>Dispozice</a:t>
            </a:r>
          </a:p>
        </p:txBody>
      </p:sp>
      <p:pic>
        <p:nvPicPr>
          <p:cNvPr id="20482" name="Picture 7" descr="2012-09-11 (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3888" y="2282825"/>
            <a:ext cx="381952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790129" y="4091163"/>
            <a:ext cx="3070710" cy="25275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484" name="Picture 6" descr="PB1902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163" y="4246563"/>
            <a:ext cx="2957512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96594" y="1366982"/>
            <a:ext cx="3545019" cy="18080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486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4538" y="1376363"/>
            <a:ext cx="275272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 txBox="1">
            <a:spLocks noGrp="1"/>
          </p:cNvSpPr>
          <p:nvPr/>
        </p:nvSpPr>
        <p:spPr>
          <a:xfrm>
            <a:off x="107950" y="6634163"/>
            <a:ext cx="69850" cy="15240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91A1931-BC80-4E66-A67D-FFF03531BBFE}" type="slidenum"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14338" name="Nadpis 2"/>
          <p:cNvSpPr>
            <a:spLocks noGrp="1"/>
          </p:cNvSpPr>
          <p:nvPr>
            <p:ph type="title" idx="4294967295"/>
          </p:nvPr>
        </p:nvSpPr>
        <p:spPr>
          <a:xfrm>
            <a:off x="1028700" y="492125"/>
            <a:ext cx="7667625" cy="492125"/>
          </a:xfrm>
        </p:spPr>
        <p:txBody>
          <a:bodyPr/>
          <a:lstStyle/>
          <a:p>
            <a:pPr eaLnBrk="1" hangingPunct="1"/>
            <a:r>
              <a:rPr lang="pl-PL" sz="2400" b="1" dirty="0" smtClean="0">
                <a:solidFill>
                  <a:srgbClr val="7030A0"/>
                </a:solidFill>
                <a:latin typeface="Arial" charset="0"/>
              </a:rPr>
              <a:t>Popis objektu – stavební řešení</a:t>
            </a:r>
            <a:endParaRPr lang="cs-CZ" sz="2400" b="1" dirty="0" smtClean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/>
        </p:nvSpPr>
        <p:spPr>
          <a:xfrm>
            <a:off x="6146800" y="6632575"/>
            <a:ext cx="2886075" cy="153988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www.</a:t>
            </a:r>
            <a:r>
              <a:rPr lang="cs-CZ" sz="1000" err="1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fast.vsb.cz</a:t>
            </a:r>
            <a:endParaRPr lang="cs-CZ" sz="100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14340" name="Zástupný symbol pro text 5"/>
          <p:cNvSpPr>
            <a:spLocks noGrp="1"/>
          </p:cNvSpPr>
          <p:nvPr>
            <p:ph type="body" sz="quarter" idx="4294967295"/>
          </p:nvPr>
        </p:nvSpPr>
        <p:spPr>
          <a:xfrm>
            <a:off x="490538" y="1116013"/>
            <a:ext cx="8278812" cy="5457825"/>
          </a:xfrm>
        </p:spPr>
        <p:txBody>
          <a:bodyPr/>
          <a:lstStyle/>
          <a:p>
            <a:pPr eaLnBrk="1" hangingPunct="1"/>
            <a:r>
              <a:rPr lang="cs-CZ" sz="2000" dirty="0" smtClean="0">
                <a:solidFill>
                  <a:schemeClr val="tx1"/>
                </a:solidFill>
                <a:latin typeface="Arial" charset="0"/>
              </a:rPr>
              <a:t>Nepodsklepená dvoupodlažní budova s pultovou střechou</a:t>
            </a:r>
          </a:p>
          <a:p>
            <a:pPr eaLnBrk="1" hangingPunct="1"/>
            <a:r>
              <a:rPr lang="cs-CZ" sz="2000" dirty="0" smtClean="0">
                <a:solidFill>
                  <a:schemeClr val="tx1"/>
                </a:solidFill>
                <a:latin typeface="Arial" charset="0"/>
              </a:rPr>
              <a:t>Založení – základová deska, tepelná izolace základu - XPS</a:t>
            </a:r>
          </a:p>
          <a:p>
            <a:pPr eaLnBrk="1" hangingPunct="1"/>
            <a:r>
              <a:rPr lang="cs-CZ" sz="2000" dirty="0" smtClean="0">
                <a:solidFill>
                  <a:schemeClr val="tx1"/>
                </a:solidFill>
                <a:latin typeface="Arial" charset="0"/>
              </a:rPr>
              <a:t>Difúzně otevřená obvodová konstrukce stěn a střechy</a:t>
            </a:r>
          </a:p>
          <a:p>
            <a:pPr eaLnBrk="1" hangingPunct="1"/>
            <a:r>
              <a:rPr lang="cs-CZ" sz="2000" dirty="0" smtClean="0">
                <a:solidFill>
                  <a:schemeClr val="tx1"/>
                </a:solidFill>
                <a:latin typeface="Arial" charset="0"/>
              </a:rPr>
              <a:t>Tepelné izolace v obvodových konstrukcích – dřevovláknitá izolace (</a:t>
            </a:r>
            <a:r>
              <a:rPr lang="cs-CZ" sz="2000" dirty="0" err="1" smtClean="0">
                <a:solidFill>
                  <a:schemeClr val="tx1"/>
                </a:solidFill>
                <a:latin typeface="Arial" charset="0"/>
              </a:rPr>
              <a:t>Steico</a:t>
            </a:r>
            <a:r>
              <a:rPr lang="cs-CZ" sz="2000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eaLnBrk="1" hangingPunct="1"/>
            <a:endParaRPr lang="cs-CZ" sz="20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/>
          </a:blip>
          <a:srcRect/>
          <a:stretch/>
        </p:blipFill>
        <p:spPr bwMode="auto">
          <a:xfrm>
            <a:off x="591711" y="3341252"/>
            <a:ext cx="3838925" cy="26769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4662" y="2753346"/>
            <a:ext cx="4030662" cy="3619500"/>
          </a:xfrm>
          <a:prstGeom prst="rect">
            <a:avLst/>
          </a:prstGeom>
          <a:ln w="3175" cap="rnd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 txBox="1">
            <a:spLocks noGrp="1"/>
          </p:cNvSpPr>
          <p:nvPr/>
        </p:nvSpPr>
        <p:spPr>
          <a:xfrm>
            <a:off x="107950" y="6634163"/>
            <a:ext cx="69850" cy="15240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1994EF6-0D7C-4F0A-A537-65F830F7CA2C}" type="slidenum"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cs-CZ" sz="1000" dirty="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15362" name="Nadpis 2"/>
          <p:cNvSpPr>
            <a:spLocks noGrp="1"/>
          </p:cNvSpPr>
          <p:nvPr>
            <p:ph type="title" idx="4294967295"/>
          </p:nvPr>
        </p:nvSpPr>
        <p:spPr>
          <a:xfrm>
            <a:off x="1028700" y="492125"/>
            <a:ext cx="7667625" cy="492125"/>
          </a:xfrm>
        </p:spPr>
        <p:txBody>
          <a:bodyPr/>
          <a:lstStyle/>
          <a:p>
            <a:pPr eaLnBrk="1" hangingPunct="1"/>
            <a:r>
              <a:rPr lang="pl-PL" sz="2400" b="1" dirty="0" smtClean="0">
                <a:solidFill>
                  <a:srgbClr val="7030A0"/>
                </a:solidFill>
                <a:latin typeface="Arial" charset="0"/>
              </a:rPr>
              <a:t>Popis objektu – stavební řešení</a:t>
            </a:r>
            <a:endParaRPr lang="cs-CZ" sz="2400" b="1" dirty="0" smtClean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/>
        </p:nvSpPr>
        <p:spPr>
          <a:xfrm>
            <a:off x="6146800" y="6632575"/>
            <a:ext cx="2886075" cy="153988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00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www.</a:t>
            </a:r>
            <a:r>
              <a:rPr lang="cs-CZ" sz="1000" err="1">
                <a:solidFill>
                  <a:schemeClr val="tx1">
                    <a:tint val="75000"/>
                  </a:schemeClr>
                </a:solidFill>
                <a:latin typeface="Cillian" pitchFamily="50" charset="-18"/>
              </a:rPr>
              <a:t>fast.vsb.cz</a:t>
            </a:r>
            <a:endParaRPr lang="cs-CZ" sz="1000">
              <a:solidFill>
                <a:schemeClr val="tx1">
                  <a:tint val="75000"/>
                </a:schemeClr>
              </a:solidFill>
              <a:latin typeface="Cillian" pitchFamily="50" charset="-18"/>
            </a:endParaRPr>
          </a:p>
        </p:txBody>
      </p:sp>
      <p:sp>
        <p:nvSpPr>
          <p:cNvPr id="15364" name="Zástupný symbol pro text 5"/>
          <p:cNvSpPr>
            <a:spLocks noGrp="1"/>
          </p:cNvSpPr>
          <p:nvPr>
            <p:ph type="body" sz="quarter" idx="4294967295"/>
          </p:nvPr>
        </p:nvSpPr>
        <p:spPr>
          <a:xfrm>
            <a:off x="490538" y="1116013"/>
            <a:ext cx="8278812" cy="5457825"/>
          </a:xfrm>
        </p:spPr>
        <p:txBody>
          <a:bodyPr/>
          <a:lstStyle/>
          <a:p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Jako fasádní systém budovy jsou realizovány tři varianty:</a:t>
            </a:r>
          </a:p>
          <a:p>
            <a:pPr>
              <a:buFont typeface="Wingdings" pitchFamily="2" charset="2"/>
              <a:buNone/>
            </a:pP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	a) fasádní omítkový systém </a:t>
            </a:r>
            <a:r>
              <a:rPr lang="cs-CZ" sz="1800" dirty="0" err="1" smtClean="0">
                <a:solidFill>
                  <a:schemeClr val="tx1"/>
                </a:solidFill>
                <a:latin typeface="Arial" charset="0"/>
              </a:rPr>
              <a:t>Baumit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,</a:t>
            </a:r>
          </a:p>
          <a:p>
            <a:pPr>
              <a:buFont typeface="Wingdings" pitchFamily="2" charset="2"/>
              <a:buNone/>
            </a:pP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	b) smrkový dřevěný obklad s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odvětrávanou</a:t>
            </a: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      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vzduchovou mezerou,</a:t>
            </a:r>
          </a:p>
          <a:p>
            <a:pPr>
              <a:buFont typeface="Wingdings" pitchFamily="2" charset="2"/>
              <a:buNone/>
            </a:pP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	c) obklad </a:t>
            </a:r>
            <a:r>
              <a:rPr lang="cs-CZ" sz="1800" dirty="0" err="1" smtClean="0">
                <a:solidFill>
                  <a:schemeClr val="tx1"/>
                </a:solidFill>
                <a:latin typeface="Arial" charset="0"/>
              </a:rPr>
              <a:t>cementovlák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. deskami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CETRIS s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odvětrávanou</a:t>
            </a: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      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vzduchovou mezerou.  </a:t>
            </a:r>
          </a:p>
          <a:p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Vypočtená měrná potřeba tepla na vytápění budovy </a:t>
            </a:r>
            <a:endParaRPr lang="cs-CZ" sz="1800" dirty="0" smtClean="0">
              <a:solidFill>
                <a:schemeClr val="tx1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     10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kWh/m</a:t>
            </a:r>
            <a:r>
              <a:rPr lang="cs-CZ" sz="1800" baseline="30000" dirty="0" smtClean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.a. </a:t>
            </a:r>
          </a:p>
          <a:p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Tepelná ztráta objektu - stanovena do 2 kW.</a:t>
            </a:r>
          </a:p>
          <a:p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Průměrný součinitel prostupu tepla  -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0,13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W/(m</a:t>
            </a:r>
            <a:r>
              <a:rPr lang="cs-CZ" sz="1800" baseline="30000" dirty="0" smtClean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.K)</a:t>
            </a:r>
          </a:p>
          <a:p>
            <a:pPr>
              <a:buFont typeface="Wingdings" pitchFamily="2" charset="2"/>
              <a:buNone/>
            </a:pPr>
            <a:r>
              <a:rPr lang="cs-CZ" sz="1600" dirty="0" smtClean="0">
                <a:solidFill>
                  <a:schemeClr val="tx1"/>
                </a:solidFill>
                <a:latin typeface="Arial" charset="0"/>
              </a:rPr>
              <a:t>  	</a:t>
            </a:r>
          </a:p>
        </p:txBody>
      </p:sp>
      <p:graphicFrame>
        <p:nvGraphicFramePr>
          <p:cNvPr id="32884" name="Group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553407"/>
              </p:ext>
            </p:extLst>
          </p:nvPr>
        </p:nvGraphicFramePr>
        <p:xfrm>
          <a:off x="681098" y="4378324"/>
          <a:ext cx="7848600" cy="2413001"/>
        </p:xfrm>
        <a:graphic>
          <a:graphicData uri="http://schemas.openxmlformats.org/drawingml/2006/table">
            <a:tbl>
              <a:tblPr/>
              <a:tblGrid>
                <a:gridCol w="2239962"/>
                <a:gridCol w="2617788"/>
                <a:gridCol w="2990850"/>
              </a:tblGrid>
              <a:tr h="9223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Stavební konstrukce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Součinitel prostupu tepla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U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[W/(m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.K)]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Součinitel prostupu tepla normový*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U</a:t>
                      </a:r>
                      <a:r>
                        <a:rPr kumimoji="0" lang="cs-CZ" sz="1600" b="0" i="1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pas,20</a:t>
                      </a:r>
                      <a:r>
                        <a:rPr kumimoji="0" lang="cs-CZ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[W/(m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.K)]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Stěna tl. 552 mm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0,09/0,10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0,12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Střecha tl. 652 mm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0,10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0,10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Podlaha tl. 610 mm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0,12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GaramondPro-Regular"/>
                          <a:cs typeface="AGaramondPro-Regular"/>
                        </a:rPr>
                        <a:t>0,15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Okna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6" descr="2012-09-11 (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4943" y="1241503"/>
            <a:ext cx="1771028" cy="117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12-09-11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7977" y="2553002"/>
            <a:ext cx="1737994" cy="115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T VŠB-TUO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2081</TotalTime>
  <Words>1194</Words>
  <Application>Microsoft Office PowerPoint</Application>
  <PresentationFormat>Předvádění na obrazovce (4:3)</PresentationFormat>
  <Paragraphs>572</Paragraphs>
  <Slides>50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50</vt:i4>
      </vt:variant>
    </vt:vector>
  </HeadingPairs>
  <TitlesOfParts>
    <vt:vector size="63" baseType="lpstr">
      <vt:lpstr>Georgia</vt:lpstr>
      <vt:lpstr>Wingdings</vt:lpstr>
      <vt:lpstr>Bookman Old Style</vt:lpstr>
      <vt:lpstr>Times New Roman</vt:lpstr>
      <vt:lpstr>Arial</vt:lpstr>
      <vt:lpstr>Symbol</vt:lpstr>
      <vt:lpstr>Cillian</vt:lpstr>
      <vt:lpstr>Tw Cen MT</vt:lpstr>
      <vt:lpstr>Calibri</vt:lpstr>
      <vt:lpstr>AGaramondPro-Regular</vt:lpstr>
      <vt:lpstr>FAST VŠB-TUO</vt:lpstr>
      <vt:lpstr>Rovnice</vt:lpstr>
      <vt:lpstr>CorelDRAW</vt:lpstr>
      <vt:lpstr>Provoz energeticky pasivního domu (z hlediska prostupů tepla)</vt:lpstr>
      <vt:lpstr>Obsah</vt:lpstr>
      <vt:lpstr>Základní informace  o stavbě</vt:lpstr>
      <vt:lpstr>Popis objektu</vt:lpstr>
      <vt:lpstr>Dispozice - 1. nadzemní podlaží</vt:lpstr>
      <vt:lpstr>Dispozice - 2. nadzemní podlaží</vt:lpstr>
      <vt:lpstr>Dispozice</vt:lpstr>
      <vt:lpstr>Popis objektu – stavební řešení</vt:lpstr>
      <vt:lpstr>Popis objektu – stavební řešení</vt:lpstr>
      <vt:lpstr>Skladba podlahy na terénu</vt:lpstr>
      <vt:lpstr>Skladba obvodové stěny</vt:lpstr>
      <vt:lpstr>Odvození součinitele prostupu tepla obvodovou stěnou pomocí řešení metody dvourozměrného teplotního pole</vt:lpstr>
      <vt:lpstr> Technická zařízení budovy</vt:lpstr>
      <vt:lpstr>Vytápění a ohřev TV</vt:lpstr>
      <vt:lpstr>Otopné soustavy</vt:lpstr>
      <vt:lpstr>Nucené větrání s rekuperací</vt:lpstr>
      <vt:lpstr>Prezentace aplikace PowerPoint</vt:lpstr>
      <vt:lpstr>Systémy vytápění a větrání</vt:lpstr>
      <vt:lpstr>Nadřazený systém řízení a regulace (firma Siemens)</vt:lpstr>
      <vt:lpstr>Vizualizace energocentra (Desigo Insight)</vt:lpstr>
      <vt:lpstr>Experimentální měření</vt:lpstr>
      <vt:lpstr>Experimentální měření</vt:lpstr>
      <vt:lpstr> Experimentální měření rozložení teplot v zemině  pod základovou deskou </vt:lpstr>
      <vt:lpstr>Experimentální měření rozložení teplot v zemině  pod základovou deskou</vt:lpstr>
      <vt:lpstr>Experimentální měření rozložení teplot v zemině  pod základovou deskou</vt:lpstr>
      <vt:lpstr>Experimentální měření rozložení teplot v zemině  pod základovou deskou</vt:lpstr>
      <vt:lpstr>Měření teplotně-vlhkostních vlastností  obvodových konstrukcí</vt:lpstr>
      <vt:lpstr>Umístění tepelně vlhkostních čidel  do obvodových konstrukcí</vt:lpstr>
      <vt:lpstr>Umístění tepelně vlhkostních čidel  do obvodových konstrukcí</vt:lpstr>
      <vt:lpstr>Prezentace aplikace PowerPoint</vt:lpstr>
      <vt:lpstr>     Časový průběh teplot v obvodové stěně (orientace - Jih)  v zimní období</vt:lpstr>
      <vt:lpstr>Monitorování průběhů vlhkostí – stěna, orientace jih</vt:lpstr>
      <vt:lpstr> Časový průběh vnějších povrchových teplot  obvodových stěn v letním období</vt:lpstr>
      <vt:lpstr>Časový průběh teplot v obvodové stěně (orientace – Jih)  v letním období</vt:lpstr>
      <vt:lpstr>Časový průběh teplot v obvodové stěně (orientace – Jih)  v průběhu 48 hodin v letním období</vt:lpstr>
      <vt:lpstr>Výsledky dynamického simulačního výpočtu časových průběhů teplot  ve stěně symetricky zatížené skokovou změnou povrchové teploty</vt:lpstr>
      <vt:lpstr>Měření hustoty tepelného toku obvodovou stěnou  a odvození součinitele prostupu tepla  </vt:lpstr>
      <vt:lpstr>Průběh výstavby</vt:lpstr>
      <vt:lpstr>Fotodokumentace z výstavby PD</vt:lpstr>
      <vt:lpstr>Fotodokumentace z výstavby PD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Měření průvzdušnosti obálky Blower-door testem</vt:lpstr>
      <vt:lpstr>Fotodokumentace z výstavby PD</vt:lpstr>
      <vt:lpstr> Závěry </vt:lpstr>
      <vt:lpstr>Děkuji Vám  za pozornost</vt:lpstr>
    </vt:vector>
  </TitlesOfParts>
  <Company>VŠB-TU Ostrava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Inovační a výzkumné centrum MSDK</dc:title>
  <dc:creator>Sko80</dc:creator>
  <cp:lastModifiedBy>sko80</cp:lastModifiedBy>
  <cp:revision>53</cp:revision>
  <dcterms:created xsi:type="dcterms:W3CDTF">2011-12-12T12:11:04Z</dcterms:created>
  <dcterms:modified xsi:type="dcterms:W3CDTF">2016-10-26T13:30:52Z</dcterms:modified>
</cp:coreProperties>
</file>